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27" r:id="rId3"/>
    <p:sldId id="359" r:id="rId4"/>
    <p:sldId id="312" r:id="rId5"/>
    <p:sldId id="279" r:id="rId6"/>
    <p:sldId id="326" r:id="rId7"/>
    <p:sldId id="342" r:id="rId8"/>
    <p:sldId id="341" r:id="rId9"/>
    <p:sldId id="343" r:id="rId10"/>
    <p:sldId id="298" r:id="rId11"/>
    <p:sldId id="339" r:id="rId12"/>
    <p:sldId id="313" r:id="rId13"/>
    <p:sldId id="314" r:id="rId14"/>
    <p:sldId id="257" r:id="rId15"/>
    <p:sldId id="323" r:id="rId16"/>
    <p:sldId id="344" r:id="rId17"/>
    <p:sldId id="360" r:id="rId18"/>
    <p:sldId id="362" r:id="rId19"/>
    <p:sldId id="361" r:id="rId20"/>
    <p:sldId id="363" r:id="rId21"/>
    <p:sldId id="345" r:id="rId22"/>
    <p:sldId id="350" r:id="rId23"/>
    <p:sldId id="351" r:id="rId24"/>
    <p:sldId id="365" r:id="rId25"/>
    <p:sldId id="364" r:id="rId26"/>
    <p:sldId id="366" r:id="rId27"/>
    <p:sldId id="352" r:id="rId28"/>
    <p:sldId id="353" r:id="rId29"/>
    <p:sldId id="355" r:id="rId30"/>
    <p:sldId id="354" r:id="rId31"/>
    <p:sldId id="318" r:id="rId32"/>
    <p:sldId id="258" r:id="rId33"/>
    <p:sldId id="295" r:id="rId34"/>
    <p:sldId id="297" r:id="rId35"/>
    <p:sldId id="289" r:id="rId36"/>
    <p:sldId id="292" r:id="rId37"/>
    <p:sldId id="328" r:id="rId38"/>
    <p:sldId id="330" r:id="rId39"/>
    <p:sldId id="293" r:id="rId40"/>
    <p:sldId id="329" r:id="rId41"/>
  </p:sldIdLst>
  <p:sldSz cx="9906000" cy="6858000" type="A4"/>
  <p:notesSz cx="6858000" cy="9144000"/>
  <p:defaultTextStyle>
    <a:defPPr>
      <a:defRPr lang="es-ES"/>
    </a:defPPr>
    <a:lvl1pPr marL="0" algn="l" defTabSz="992490" rtl="0" eaLnBrk="1" latinLnBrk="0" hangingPunct="1">
      <a:defRPr sz="2000" kern="1200">
        <a:solidFill>
          <a:schemeClr val="tx1"/>
        </a:solidFill>
        <a:latin typeface="+mn-lt"/>
        <a:ea typeface="+mn-ea"/>
        <a:cs typeface="+mn-cs"/>
      </a:defRPr>
    </a:lvl1pPr>
    <a:lvl2pPr marL="496245" algn="l" defTabSz="992490" rtl="0" eaLnBrk="1" latinLnBrk="0" hangingPunct="1">
      <a:defRPr sz="2000" kern="1200">
        <a:solidFill>
          <a:schemeClr val="tx1"/>
        </a:solidFill>
        <a:latin typeface="+mn-lt"/>
        <a:ea typeface="+mn-ea"/>
        <a:cs typeface="+mn-cs"/>
      </a:defRPr>
    </a:lvl2pPr>
    <a:lvl3pPr marL="992490" algn="l" defTabSz="992490" rtl="0" eaLnBrk="1" latinLnBrk="0" hangingPunct="1">
      <a:defRPr sz="2000" kern="1200">
        <a:solidFill>
          <a:schemeClr val="tx1"/>
        </a:solidFill>
        <a:latin typeface="+mn-lt"/>
        <a:ea typeface="+mn-ea"/>
        <a:cs typeface="+mn-cs"/>
      </a:defRPr>
    </a:lvl3pPr>
    <a:lvl4pPr marL="1488735" algn="l" defTabSz="992490" rtl="0" eaLnBrk="1" latinLnBrk="0" hangingPunct="1">
      <a:defRPr sz="2000" kern="1200">
        <a:solidFill>
          <a:schemeClr val="tx1"/>
        </a:solidFill>
        <a:latin typeface="+mn-lt"/>
        <a:ea typeface="+mn-ea"/>
        <a:cs typeface="+mn-cs"/>
      </a:defRPr>
    </a:lvl4pPr>
    <a:lvl5pPr marL="1984980" algn="l" defTabSz="992490" rtl="0" eaLnBrk="1" latinLnBrk="0" hangingPunct="1">
      <a:defRPr sz="2000" kern="1200">
        <a:solidFill>
          <a:schemeClr val="tx1"/>
        </a:solidFill>
        <a:latin typeface="+mn-lt"/>
        <a:ea typeface="+mn-ea"/>
        <a:cs typeface="+mn-cs"/>
      </a:defRPr>
    </a:lvl5pPr>
    <a:lvl6pPr marL="2481224" algn="l" defTabSz="992490" rtl="0" eaLnBrk="1" latinLnBrk="0" hangingPunct="1">
      <a:defRPr sz="2000" kern="1200">
        <a:solidFill>
          <a:schemeClr val="tx1"/>
        </a:solidFill>
        <a:latin typeface="+mn-lt"/>
        <a:ea typeface="+mn-ea"/>
        <a:cs typeface="+mn-cs"/>
      </a:defRPr>
    </a:lvl6pPr>
    <a:lvl7pPr marL="2977469" algn="l" defTabSz="992490" rtl="0" eaLnBrk="1" latinLnBrk="0" hangingPunct="1">
      <a:defRPr sz="2000" kern="1200">
        <a:solidFill>
          <a:schemeClr val="tx1"/>
        </a:solidFill>
        <a:latin typeface="+mn-lt"/>
        <a:ea typeface="+mn-ea"/>
        <a:cs typeface="+mn-cs"/>
      </a:defRPr>
    </a:lvl7pPr>
    <a:lvl8pPr marL="3473714" algn="l" defTabSz="992490" rtl="0" eaLnBrk="1" latinLnBrk="0" hangingPunct="1">
      <a:defRPr sz="2000" kern="1200">
        <a:solidFill>
          <a:schemeClr val="tx1"/>
        </a:solidFill>
        <a:latin typeface="+mn-lt"/>
        <a:ea typeface="+mn-ea"/>
        <a:cs typeface="+mn-cs"/>
      </a:defRPr>
    </a:lvl8pPr>
    <a:lvl9pPr marL="3969959" algn="l" defTabSz="992490"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6337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140" y="-64"/>
      </p:cViewPr>
      <p:guideLst>
        <p:guide orient="horz" pos="2161"/>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1" y="2130426"/>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1" cy="1752600"/>
          </a:xfrm>
        </p:spPr>
        <p:txBody>
          <a:bodyPr/>
          <a:lstStyle>
            <a:lvl1pPr marL="0" indent="0" algn="ctr">
              <a:buNone/>
              <a:defRPr>
                <a:solidFill>
                  <a:schemeClr val="tx1">
                    <a:tint val="75000"/>
                  </a:schemeClr>
                </a:solidFill>
              </a:defRPr>
            </a:lvl1pPr>
            <a:lvl2pPr marL="496245" indent="0" algn="ctr">
              <a:buNone/>
              <a:defRPr>
                <a:solidFill>
                  <a:schemeClr val="tx1">
                    <a:tint val="75000"/>
                  </a:schemeClr>
                </a:solidFill>
              </a:defRPr>
            </a:lvl2pPr>
            <a:lvl3pPr marL="992490" indent="0" algn="ctr">
              <a:buNone/>
              <a:defRPr>
                <a:solidFill>
                  <a:schemeClr val="tx1">
                    <a:tint val="75000"/>
                  </a:schemeClr>
                </a:solidFill>
              </a:defRPr>
            </a:lvl3pPr>
            <a:lvl4pPr marL="1488735" indent="0" algn="ctr">
              <a:buNone/>
              <a:defRPr>
                <a:solidFill>
                  <a:schemeClr val="tx1">
                    <a:tint val="75000"/>
                  </a:schemeClr>
                </a:solidFill>
              </a:defRPr>
            </a:lvl4pPr>
            <a:lvl5pPr marL="1984980" indent="0" algn="ctr">
              <a:buNone/>
              <a:defRPr>
                <a:solidFill>
                  <a:schemeClr val="tx1">
                    <a:tint val="75000"/>
                  </a:schemeClr>
                </a:solidFill>
              </a:defRPr>
            </a:lvl5pPr>
            <a:lvl6pPr marL="2481224" indent="0" algn="ctr">
              <a:buNone/>
              <a:defRPr>
                <a:solidFill>
                  <a:schemeClr val="tx1">
                    <a:tint val="75000"/>
                  </a:schemeClr>
                </a:solidFill>
              </a:defRPr>
            </a:lvl6pPr>
            <a:lvl7pPr marL="2977469" indent="0" algn="ctr">
              <a:buNone/>
              <a:defRPr>
                <a:solidFill>
                  <a:schemeClr val="tx1">
                    <a:tint val="75000"/>
                  </a:schemeClr>
                </a:solidFill>
              </a:defRPr>
            </a:lvl7pPr>
            <a:lvl8pPr marL="3473714" indent="0" algn="ctr">
              <a:buNone/>
              <a:defRPr>
                <a:solidFill>
                  <a:schemeClr val="tx1">
                    <a:tint val="75000"/>
                  </a:schemeClr>
                </a:solidFill>
              </a:defRPr>
            </a:lvl8pPr>
            <a:lvl9pPr marL="396995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21971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294249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9"/>
            <a:ext cx="222885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274639"/>
            <a:ext cx="65214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213478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110158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5" y="4406901"/>
            <a:ext cx="8420100" cy="1362075"/>
          </a:xfrm>
        </p:spPr>
        <p:txBody>
          <a:bodyPr anchor="t"/>
          <a:lstStyle>
            <a:lvl1pPr algn="l">
              <a:defRPr sz="43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5" y="2906713"/>
            <a:ext cx="8420100" cy="1500188"/>
          </a:xfrm>
        </p:spPr>
        <p:txBody>
          <a:bodyPr anchor="b"/>
          <a:lstStyle>
            <a:lvl1pPr marL="0" indent="0">
              <a:buNone/>
              <a:defRPr sz="2200">
                <a:solidFill>
                  <a:schemeClr val="tx1">
                    <a:tint val="75000"/>
                  </a:schemeClr>
                </a:solidFill>
              </a:defRPr>
            </a:lvl1pPr>
            <a:lvl2pPr marL="496245" indent="0">
              <a:buNone/>
              <a:defRPr sz="2000">
                <a:solidFill>
                  <a:schemeClr val="tx1">
                    <a:tint val="75000"/>
                  </a:schemeClr>
                </a:solidFill>
              </a:defRPr>
            </a:lvl2pPr>
            <a:lvl3pPr marL="992490" indent="0">
              <a:buNone/>
              <a:defRPr sz="1700">
                <a:solidFill>
                  <a:schemeClr val="tx1">
                    <a:tint val="75000"/>
                  </a:schemeClr>
                </a:solidFill>
              </a:defRPr>
            </a:lvl3pPr>
            <a:lvl4pPr marL="1488735" indent="0">
              <a:buNone/>
              <a:defRPr sz="1500">
                <a:solidFill>
                  <a:schemeClr val="tx1">
                    <a:tint val="75000"/>
                  </a:schemeClr>
                </a:solidFill>
              </a:defRPr>
            </a:lvl4pPr>
            <a:lvl5pPr marL="1984980" indent="0">
              <a:buNone/>
              <a:defRPr sz="1500">
                <a:solidFill>
                  <a:schemeClr val="tx1">
                    <a:tint val="75000"/>
                  </a:schemeClr>
                </a:solidFill>
              </a:defRPr>
            </a:lvl5pPr>
            <a:lvl6pPr marL="2481224" indent="0">
              <a:buNone/>
              <a:defRPr sz="1500">
                <a:solidFill>
                  <a:schemeClr val="tx1">
                    <a:tint val="75000"/>
                  </a:schemeClr>
                </a:solidFill>
              </a:defRPr>
            </a:lvl6pPr>
            <a:lvl7pPr marL="2977469" indent="0">
              <a:buNone/>
              <a:defRPr sz="1500">
                <a:solidFill>
                  <a:schemeClr val="tx1">
                    <a:tint val="75000"/>
                  </a:schemeClr>
                </a:solidFill>
              </a:defRPr>
            </a:lvl7pPr>
            <a:lvl8pPr marL="3473714" indent="0">
              <a:buNone/>
              <a:defRPr sz="1500">
                <a:solidFill>
                  <a:schemeClr val="tx1">
                    <a:tint val="75000"/>
                  </a:schemeClr>
                </a:solidFill>
              </a:defRPr>
            </a:lvl8pPr>
            <a:lvl9pPr marL="3969959" indent="0">
              <a:buNone/>
              <a:defRPr sz="1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92604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1"/>
            <a:ext cx="4375150" cy="4525963"/>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35550" y="1600201"/>
            <a:ext cx="4375150" cy="4525963"/>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205863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1" y="1535113"/>
            <a:ext cx="4376870" cy="639762"/>
          </a:xfrm>
        </p:spPr>
        <p:txBody>
          <a:bodyPr anchor="b"/>
          <a:lstStyle>
            <a:lvl1pPr marL="0" indent="0">
              <a:buNone/>
              <a:defRPr sz="2600" b="1"/>
            </a:lvl1pPr>
            <a:lvl2pPr marL="496245" indent="0">
              <a:buNone/>
              <a:defRPr sz="2200" b="1"/>
            </a:lvl2pPr>
            <a:lvl3pPr marL="992490" indent="0">
              <a:buNone/>
              <a:defRPr sz="2000" b="1"/>
            </a:lvl3pPr>
            <a:lvl4pPr marL="1488735" indent="0">
              <a:buNone/>
              <a:defRPr sz="1700" b="1"/>
            </a:lvl4pPr>
            <a:lvl5pPr marL="1984980" indent="0">
              <a:buNone/>
              <a:defRPr sz="1700" b="1"/>
            </a:lvl5pPr>
            <a:lvl6pPr marL="2481224" indent="0">
              <a:buNone/>
              <a:defRPr sz="1700" b="1"/>
            </a:lvl6pPr>
            <a:lvl7pPr marL="2977469" indent="0">
              <a:buNone/>
              <a:defRPr sz="1700" b="1"/>
            </a:lvl7pPr>
            <a:lvl8pPr marL="3473714" indent="0">
              <a:buNone/>
              <a:defRPr sz="1700" b="1"/>
            </a:lvl8pPr>
            <a:lvl9pPr marL="3969959" indent="0">
              <a:buNone/>
              <a:defRPr sz="17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1" y="2174876"/>
            <a:ext cx="4376870"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2" y="1535113"/>
            <a:ext cx="4378589" cy="639762"/>
          </a:xfrm>
        </p:spPr>
        <p:txBody>
          <a:bodyPr anchor="b"/>
          <a:lstStyle>
            <a:lvl1pPr marL="0" indent="0">
              <a:buNone/>
              <a:defRPr sz="2600" b="1"/>
            </a:lvl1pPr>
            <a:lvl2pPr marL="496245" indent="0">
              <a:buNone/>
              <a:defRPr sz="2200" b="1"/>
            </a:lvl2pPr>
            <a:lvl3pPr marL="992490" indent="0">
              <a:buNone/>
              <a:defRPr sz="2000" b="1"/>
            </a:lvl3pPr>
            <a:lvl4pPr marL="1488735" indent="0">
              <a:buNone/>
              <a:defRPr sz="1700" b="1"/>
            </a:lvl4pPr>
            <a:lvl5pPr marL="1984980" indent="0">
              <a:buNone/>
              <a:defRPr sz="1700" b="1"/>
            </a:lvl5pPr>
            <a:lvl6pPr marL="2481224" indent="0">
              <a:buNone/>
              <a:defRPr sz="1700" b="1"/>
            </a:lvl6pPr>
            <a:lvl7pPr marL="2977469" indent="0">
              <a:buNone/>
              <a:defRPr sz="1700" b="1"/>
            </a:lvl7pPr>
            <a:lvl8pPr marL="3473714" indent="0">
              <a:buNone/>
              <a:defRPr sz="1700" b="1"/>
            </a:lvl8pPr>
            <a:lvl9pPr marL="3969959" indent="0">
              <a:buNone/>
              <a:defRPr sz="17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2" y="2174876"/>
            <a:ext cx="4378589"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191118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288551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335556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2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1" y="273051"/>
            <a:ext cx="5537729" cy="585311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500"/>
            </a:lvl1pPr>
            <a:lvl2pPr marL="496245" indent="0">
              <a:buNone/>
              <a:defRPr sz="1300"/>
            </a:lvl2pPr>
            <a:lvl3pPr marL="992490" indent="0">
              <a:buNone/>
              <a:defRPr sz="1100"/>
            </a:lvl3pPr>
            <a:lvl4pPr marL="1488735" indent="0">
              <a:buNone/>
              <a:defRPr sz="1000"/>
            </a:lvl4pPr>
            <a:lvl5pPr marL="1984980" indent="0">
              <a:buNone/>
              <a:defRPr sz="1000"/>
            </a:lvl5pPr>
            <a:lvl6pPr marL="2481224" indent="0">
              <a:buNone/>
              <a:defRPr sz="1000"/>
            </a:lvl6pPr>
            <a:lvl7pPr marL="2977469" indent="0">
              <a:buNone/>
              <a:defRPr sz="1000"/>
            </a:lvl7pPr>
            <a:lvl8pPr marL="3473714" indent="0">
              <a:buNone/>
              <a:defRPr sz="1000"/>
            </a:lvl8pPr>
            <a:lvl9pPr marL="3969959"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232748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6" y="4800600"/>
            <a:ext cx="5943600" cy="566738"/>
          </a:xfrm>
        </p:spPr>
        <p:txBody>
          <a:bodyPr anchor="b"/>
          <a:lstStyle>
            <a:lvl1pPr algn="l">
              <a:defRPr sz="22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6" y="612774"/>
            <a:ext cx="5943600" cy="4114800"/>
          </a:xfrm>
        </p:spPr>
        <p:txBody>
          <a:bodyPr/>
          <a:lstStyle>
            <a:lvl1pPr marL="0" indent="0">
              <a:buNone/>
              <a:defRPr sz="3500"/>
            </a:lvl1pPr>
            <a:lvl2pPr marL="496245" indent="0">
              <a:buNone/>
              <a:defRPr sz="3000"/>
            </a:lvl2pPr>
            <a:lvl3pPr marL="992490" indent="0">
              <a:buNone/>
              <a:defRPr sz="2600"/>
            </a:lvl3pPr>
            <a:lvl4pPr marL="1488735" indent="0">
              <a:buNone/>
              <a:defRPr sz="2200"/>
            </a:lvl4pPr>
            <a:lvl5pPr marL="1984980" indent="0">
              <a:buNone/>
              <a:defRPr sz="2200"/>
            </a:lvl5pPr>
            <a:lvl6pPr marL="2481224" indent="0">
              <a:buNone/>
              <a:defRPr sz="2200"/>
            </a:lvl6pPr>
            <a:lvl7pPr marL="2977469" indent="0">
              <a:buNone/>
              <a:defRPr sz="2200"/>
            </a:lvl7pPr>
            <a:lvl8pPr marL="3473714" indent="0">
              <a:buNone/>
              <a:defRPr sz="2200"/>
            </a:lvl8pPr>
            <a:lvl9pPr marL="3969959" indent="0">
              <a:buNone/>
              <a:defRPr sz="2200"/>
            </a:lvl9pPr>
          </a:lstStyle>
          <a:p>
            <a:endParaRPr lang="es-ES"/>
          </a:p>
        </p:txBody>
      </p:sp>
      <p:sp>
        <p:nvSpPr>
          <p:cNvPr id="4" name="3 Marcador de texto"/>
          <p:cNvSpPr>
            <a:spLocks noGrp="1"/>
          </p:cNvSpPr>
          <p:nvPr>
            <p:ph type="body" sz="half" idx="2"/>
          </p:nvPr>
        </p:nvSpPr>
        <p:spPr>
          <a:xfrm>
            <a:off x="1941646" y="5367339"/>
            <a:ext cx="5943600" cy="804862"/>
          </a:xfrm>
        </p:spPr>
        <p:txBody>
          <a:bodyPr/>
          <a:lstStyle>
            <a:lvl1pPr marL="0" indent="0">
              <a:buNone/>
              <a:defRPr sz="1500"/>
            </a:lvl1pPr>
            <a:lvl2pPr marL="496245" indent="0">
              <a:buNone/>
              <a:defRPr sz="1300"/>
            </a:lvl2pPr>
            <a:lvl3pPr marL="992490" indent="0">
              <a:buNone/>
              <a:defRPr sz="1100"/>
            </a:lvl3pPr>
            <a:lvl4pPr marL="1488735" indent="0">
              <a:buNone/>
              <a:defRPr sz="1000"/>
            </a:lvl4pPr>
            <a:lvl5pPr marL="1984980" indent="0">
              <a:buNone/>
              <a:defRPr sz="1000"/>
            </a:lvl5pPr>
            <a:lvl6pPr marL="2481224" indent="0">
              <a:buNone/>
              <a:defRPr sz="1000"/>
            </a:lvl6pPr>
            <a:lvl7pPr marL="2977469" indent="0">
              <a:buNone/>
              <a:defRPr sz="1000"/>
            </a:lvl7pPr>
            <a:lvl8pPr marL="3473714" indent="0">
              <a:buNone/>
              <a:defRPr sz="1000"/>
            </a:lvl8pPr>
            <a:lvl9pPr marL="3969959"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CDFBF7-9840-4F73-A3AC-ED60A658CEDC}" type="datetimeFigureOut">
              <a:rPr lang="es-ES" smtClean="0"/>
              <a:pPr/>
              <a:t>11/02/2025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4FC21B-99D8-4610-B56F-15EE4E03D73F}" type="slidenum">
              <a:rPr lang="es-ES" smtClean="0"/>
              <a:pPr/>
              <a:t>‹Nº›</a:t>
            </a:fld>
            <a:endParaRPr lang="es-ES"/>
          </a:p>
        </p:txBody>
      </p:sp>
    </p:spTree>
    <p:extLst>
      <p:ext uri="{BB962C8B-B14F-4D97-AF65-F5344CB8AC3E}">
        <p14:creationId xmlns:p14="http://schemas.microsoft.com/office/powerpoint/2010/main" val="244368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7"/>
            <a:ext cx="8915401" cy="1143001"/>
          </a:xfrm>
          <a:prstGeom prst="rect">
            <a:avLst/>
          </a:prstGeom>
        </p:spPr>
        <p:txBody>
          <a:bodyPr vert="horz" lIns="99249" tIns="49624" rIns="99249" bIns="49624"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600201"/>
            <a:ext cx="8915401" cy="4525963"/>
          </a:xfrm>
          <a:prstGeom prst="rect">
            <a:avLst/>
          </a:prstGeom>
        </p:spPr>
        <p:txBody>
          <a:bodyPr vert="horz" lIns="99249" tIns="49624" rIns="99249" bIns="4962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0" y="6356351"/>
            <a:ext cx="2311400" cy="365125"/>
          </a:xfrm>
          <a:prstGeom prst="rect">
            <a:avLst/>
          </a:prstGeom>
        </p:spPr>
        <p:txBody>
          <a:bodyPr vert="horz" lIns="99249" tIns="49624" rIns="99249" bIns="49624" rtlCol="0" anchor="ctr"/>
          <a:lstStyle>
            <a:lvl1pPr algn="l">
              <a:defRPr sz="1300">
                <a:solidFill>
                  <a:schemeClr val="tx1">
                    <a:tint val="75000"/>
                  </a:schemeClr>
                </a:solidFill>
              </a:defRPr>
            </a:lvl1pPr>
          </a:lstStyle>
          <a:p>
            <a:fld id="{44CDFBF7-9840-4F73-A3AC-ED60A658CEDC}" type="datetimeFigureOut">
              <a:rPr lang="es-ES" smtClean="0"/>
              <a:pPr/>
              <a:t>11/02/2025</a:t>
            </a:fld>
            <a:endParaRPr lang="es-ES"/>
          </a:p>
        </p:txBody>
      </p:sp>
      <p:sp>
        <p:nvSpPr>
          <p:cNvPr id="5" name="4 Marcador de pie de página"/>
          <p:cNvSpPr>
            <a:spLocks noGrp="1"/>
          </p:cNvSpPr>
          <p:nvPr>
            <p:ph type="ftr" sz="quarter" idx="3"/>
          </p:nvPr>
        </p:nvSpPr>
        <p:spPr>
          <a:xfrm>
            <a:off x="3384551" y="6356351"/>
            <a:ext cx="3136900" cy="365125"/>
          </a:xfrm>
          <a:prstGeom prst="rect">
            <a:avLst/>
          </a:prstGeom>
        </p:spPr>
        <p:txBody>
          <a:bodyPr vert="horz" lIns="99249" tIns="49624" rIns="99249" bIns="49624" rtlCol="0" anchor="ctr"/>
          <a:lstStyle>
            <a:lvl1pPr algn="ctr">
              <a:defRPr sz="13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099300" y="6356351"/>
            <a:ext cx="2311400" cy="365125"/>
          </a:xfrm>
          <a:prstGeom prst="rect">
            <a:avLst/>
          </a:prstGeom>
        </p:spPr>
        <p:txBody>
          <a:bodyPr vert="horz" lIns="99249" tIns="49624" rIns="99249" bIns="49624" rtlCol="0" anchor="ctr"/>
          <a:lstStyle>
            <a:lvl1pPr algn="r">
              <a:defRPr sz="1300">
                <a:solidFill>
                  <a:schemeClr val="tx1">
                    <a:tint val="75000"/>
                  </a:schemeClr>
                </a:solidFill>
              </a:defRPr>
            </a:lvl1pPr>
          </a:lstStyle>
          <a:p>
            <a:fld id="{CF4FC21B-99D8-4610-B56F-15EE4E03D73F}" type="slidenum">
              <a:rPr lang="es-ES" smtClean="0"/>
              <a:pPr/>
              <a:t>‹Nº›</a:t>
            </a:fld>
            <a:endParaRPr lang="es-ES"/>
          </a:p>
        </p:txBody>
      </p:sp>
    </p:spTree>
    <p:extLst>
      <p:ext uri="{BB962C8B-B14F-4D97-AF65-F5344CB8AC3E}">
        <p14:creationId xmlns:p14="http://schemas.microsoft.com/office/powerpoint/2010/main" val="32909470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92490" rtl="0" eaLnBrk="1" latinLnBrk="0" hangingPunct="1">
        <a:spcBef>
          <a:spcPct val="0"/>
        </a:spcBef>
        <a:buNone/>
        <a:defRPr sz="4800" kern="1200">
          <a:solidFill>
            <a:schemeClr val="tx1"/>
          </a:solidFill>
          <a:latin typeface="+mj-lt"/>
          <a:ea typeface="+mj-ea"/>
          <a:cs typeface="+mj-cs"/>
        </a:defRPr>
      </a:lvl1pPr>
    </p:titleStyle>
    <p:bodyStyle>
      <a:lvl1pPr marL="372184" indent="-372184" algn="l" defTabSz="9924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398" indent="-310153" algn="l" defTabSz="9924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612" indent="-248122" algn="l" defTabSz="9924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6857" indent="-248122" algn="l" defTabSz="9924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102" indent="-248122" algn="l" defTabSz="9924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29347" indent="-248122" algn="l" defTabSz="9924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5592" indent="-248122" algn="l" defTabSz="9924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1837" indent="-248122" algn="l" defTabSz="9924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8081" indent="-248122" algn="l" defTabSz="9924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ES"/>
      </a:defPPr>
      <a:lvl1pPr marL="0" algn="l" defTabSz="992490" rtl="0" eaLnBrk="1" latinLnBrk="0" hangingPunct="1">
        <a:defRPr sz="2000" kern="1200">
          <a:solidFill>
            <a:schemeClr val="tx1"/>
          </a:solidFill>
          <a:latin typeface="+mn-lt"/>
          <a:ea typeface="+mn-ea"/>
          <a:cs typeface="+mn-cs"/>
        </a:defRPr>
      </a:lvl1pPr>
      <a:lvl2pPr marL="496245" algn="l" defTabSz="992490" rtl="0" eaLnBrk="1" latinLnBrk="0" hangingPunct="1">
        <a:defRPr sz="2000" kern="1200">
          <a:solidFill>
            <a:schemeClr val="tx1"/>
          </a:solidFill>
          <a:latin typeface="+mn-lt"/>
          <a:ea typeface="+mn-ea"/>
          <a:cs typeface="+mn-cs"/>
        </a:defRPr>
      </a:lvl2pPr>
      <a:lvl3pPr marL="992490" algn="l" defTabSz="992490" rtl="0" eaLnBrk="1" latinLnBrk="0" hangingPunct="1">
        <a:defRPr sz="2000" kern="1200">
          <a:solidFill>
            <a:schemeClr val="tx1"/>
          </a:solidFill>
          <a:latin typeface="+mn-lt"/>
          <a:ea typeface="+mn-ea"/>
          <a:cs typeface="+mn-cs"/>
        </a:defRPr>
      </a:lvl3pPr>
      <a:lvl4pPr marL="1488735" algn="l" defTabSz="992490" rtl="0" eaLnBrk="1" latinLnBrk="0" hangingPunct="1">
        <a:defRPr sz="2000" kern="1200">
          <a:solidFill>
            <a:schemeClr val="tx1"/>
          </a:solidFill>
          <a:latin typeface="+mn-lt"/>
          <a:ea typeface="+mn-ea"/>
          <a:cs typeface="+mn-cs"/>
        </a:defRPr>
      </a:lvl4pPr>
      <a:lvl5pPr marL="1984980" algn="l" defTabSz="992490" rtl="0" eaLnBrk="1" latinLnBrk="0" hangingPunct="1">
        <a:defRPr sz="2000" kern="1200">
          <a:solidFill>
            <a:schemeClr val="tx1"/>
          </a:solidFill>
          <a:latin typeface="+mn-lt"/>
          <a:ea typeface="+mn-ea"/>
          <a:cs typeface="+mn-cs"/>
        </a:defRPr>
      </a:lvl5pPr>
      <a:lvl6pPr marL="2481224" algn="l" defTabSz="992490" rtl="0" eaLnBrk="1" latinLnBrk="0" hangingPunct="1">
        <a:defRPr sz="2000" kern="1200">
          <a:solidFill>
            <a:schemeClr val="tx1"/>
          </a:solidFill>
          <a:latin typeface="+mn-lt"/>
          <a:ea typeface="+mn-ea"/>
          <a:cs typeface="+mn-cs"/>
        </a:defRPr>
      </a:lvl6pPr>
      <a:lvl7pPr marL="2977469" algn="l" defTabSz="992490" rtl="0" eaLnBrk="1" latinLnBrk="0" hangingPunct="1">
        <a:defRPr sz="2000" kern="1200">
          <a:solidFill>
            <a:schemeClr val="tx1"/>
          </a:solidFill>
          <a:latin typeface="+mn-lt"/>
          <a:ea typeface="+mn-ea"/>
          <a:cs typeface="+mn-cs"/>
        </a:defRPr>
      </a:lvl7pPr>
      <a:lvl8pPr marL="3473714" algn="l" defTabSz="992490" rtl="0" eaLnBrk="1" latinLnBrk="0" hangingPunct="1">
        <a:defRPr sz="2000" kern="1200">
          <a:solidFill>
            <a:schemeClr val="tx1"/>
          </a:solidFill>
          <a:latin typeface="+mn-lt"/>
          <a:ea typeface="+mn-ea"/>
          <a:cs typeface="+mn-cs"/>
        </a:defRPr>
      </a:lvl8pPr>
      <a:lvl9pPr marL="3969959" algn="l" defTabSz="9924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www.spaindata.com/quimica/castilla-leon/index.html"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905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a:xfrm>
            <a:off x="3368824" y="1"/>
            <a:ext cx="3756779" cy="752370"/>
          </a:xfrm>
        </p:spPr>
        <p:txBody>
          <a:bodyPr>
            <a:noAutofit/>
          </a:bodyPr>
          <a:lstStyle/>
          <a:p>
            <a:r>
              <a:rPr lang="es-ES" sz="4000" b="1" dirty="0" smtClean="0">
                <a:solidFill>
                  <a:srgbClr val="FF0000"/>
                </a:solidFill>
                <a:effectLst>
                  <a:outerShdw blurRad="38100" dist="38100" dir="2700000" algn="tl">
                    <a:srgbClr val="000000">
                      <a:alpha val="43137"/>
                    </a:srgbClr>
                  </a:outerShdw>
                </a:effectLst>
              </a:rPr>
              <a:t>PAU/2025</a:t>
            </a:r>
            <a:endParaRPr lang="es-ES" sz="4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504" y="-7579"/>
            <a:ext cx="8915401" cy="1143001"/>
          </a:xfrm>
        </p:spPr>
        <p:txBody>
          <a:bodyPr>
            <a:normAutofit/>
          </a:bodyPr>
          <a:lstStyle/>
          <a:p>
            <a:r>
              <a:rPr lang="es-ES" sz="3200" b="1" u="sng" dirty="0">
                <a:solidFill>
                  <a:srgbClr val="FF0000"/>
                </a:solidFill>
                <a:effectLst>
                  <a:outerShdw blurRad="38100" dist="38100" dir="2700000" algn="tl">
                    <a:srgbClr val="000000">
                      <a:alpha val="43137"/>
                    </a:srgbClr>
                  </a:outerShdw>
                </a:effectLst>
              </a:rPr>
              <a:t>PONDERACIONES</a:t>
            </a:r>
          </a:p>
        </p:txBody>
      </p:sp>
      <p:sp>
        <p:nvSpPr>
          <p:cNvPr id="4" name="3 Rectángulo"/>
          <p:cNvSpPr/>
          <p:nvPr/>
        </p:nvSpPr>
        <p:spPr>
          <a:xfrm>
            <a:off x="344488" y="908720"/>
            <a:ext cx="9150502" cy="461665"/>
          </a:xfrm>
          <a:prstGeom prst="rect">
            <a:avLst/>
          </a:prstGeom>
        </p:spPr>
        <p:txBody>
          <a:bodyPr wrap="square">
            <a:spAutoFit/>
          </a:bodyPr>
          <a:lstStyle/>
          <a:p>
            <a:pPr algn="ctr"/>
            <a:r>
              <a:rPr lang="es-ES" sz="2400" b="1" dirty="0">
                <a:effectLst>
                  <a:outerShdw blurRad="38100" dist="38100" dir="2700000" algn="tl">
                    <a:srgbClr val="000000">
                      <a:alpha val="43137"/>
                    </a:srgbClr>
                  </a:outerShdw>
                </a:effectLst>
              </a:rPr>
              <a:t>Boletín </a:t>
            </a:r>
            <a:r>
              <a:rPr lang="es-ES" sz="2400" b="1" dirty="0" smtClean="0">
                <a:effectLst>
                  <a:outerShdw blurRad="38100" dist="38100" dir="2700000" algn="tl">
                    <a:srgbClr val="000000">
                      <a:alpha val="43137"/>
                    </a:srgbClr>
                  </a:outerShdw>
                </a:effectLst>
              </a:rPr>
              <a:t>Oficial </a:t>
            </a:r>
            <a:r>
              <a:rPr lang="es-ES" sz="2400" b="1" dirty="0">
                <a:effectLst>
                  <a:outerShdw blurRad="38100" dist="38100" dir="2700000" algn="tl">
                    <a:srgbClr val="000000">
                      <a:alpha val="43137"/>
                    </a:srgbClr>
                  </a:outerShdw>
                </a:effectLst>
              </a:rPr>
              <a:t>de Castilla y </a:t>
            </a:r>
            <a:r>
              <a:rPr lang="es-ES" sz="2400" b="1" dirty="0" smtClean="0">
                <a:effectLst>
                  <a:outerShdw blurRad="38100" dist="38100" dir="2700000" algn="tl">
                    <a:srgbClr val="000000">
                      <a:alpha val="43137"/>
                    </a:srgbClr>
                  </a:outerShdw>
                </a:effectLst>
              </a:rPr>
              <a:t>León del lunes</a:t>
            </a:r>
            <a:r>
              <a:rPr lang="es-ES" sz="2400" b="1" dirty="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29 de abril de </a:t>
            </a:r>
            <a:r>
              <a:rPr lang="es-ES" sz="2400" b="1" dirty="0" smtClean="0">
                <a:effectLst>
                  <a:outerShdw blurRad="38100" dist="38100" dir="2700000" algn="tl">
                    <a:srgbClr val="000000">
                      <a:alpha val="43137"/>
                    </a:srgbClr>
                  </a:outerShdw>
                </a:effectLst>
              </a:rPr>
              <a:t>2024</a:t>
            </a:r>
            <a:r>
              <a:rPr lang="es-ES" sz="2400" b="1" dirty="0" smtClean="0">
                <a:effectLst>
                  <a:outerShdw blurRad="38100" dist="38100" dir="2700000" algn="tl">
                    <a:srgbClr val="000000">
                      <a:alpha val="43137"/>
                    </a:srgbClr>
                  </a:outerShdw>
                </a:effectLst>
              </a:rPr>
              <a:t>.</a:t>
            </a:r>
            <a:endParaRPr lang="es-ES" sz="2400" b="1" dirty="0">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6469"/>
            <a:ext cx="9906000" cy="546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43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48544" y="1556792"/>
            <a:ext cx="8208912" cy="2308324"/>
          </a:xfrm>
          <a:prstGeom prst="rect">
            <a:avLst/>
          </a:prstGeom>
        </p:spPr>
        <p:txBody>
          <a:bodyPr wrap="square">
            <a:spAutoFit/>
          </a:bodyPr>
          <a:lstStyle/>
          <a:p>
            <a:r>
              <a:rPr lang="es-ES" sz="2400" b="1" dirty="0" smtClean="0">
                <a:effectLst>
                  <a:outerShdw blurRad="38100" dist="38100" dir="2700000" algn="tl">
                    <a:srgbClr val="000000">
                      <a:alpha val="43137"/>
                    </a:srgbClr>
                  </a:outerShdw>
                </a:effectLst>
              </a:rPr>
              <a:t>Para estudiar enfermería, en la universidad de Valladolid, las asignaturas que ponderan con 0.2 </a:t>
            </a:r>
            <a:r>
              <a:rPr lang="es-ES" sz="2400" dirty="0" smtClean="0"/>
              <a:t>(máxima ponderación) </a:t>
            </a:r>
            <a:r>
              <a:rPr lang="es-ES" sz="2400" b="1" dirty="0" smtClean="0">
                <a:effectLst>
                  <a:outerShdw blurRad="38100" dist="38100" dir="2700000" algn="tl">
                    <a:srgbClr val="000000">
                      <a:alpha val="43137"/>
                    </a:srgbClr>
                  </a:outerShdw>
                </a:effectLst>
              </a:rPr>
              <a:t>son:</a:t>
            </a:r>
          </a:p>
          <a:p>
            <a:r>
              <a:rPr lang="es-ES" sz="2400" b="1" dirty="0" smtClean="0">
                <a:effectLst>
                  <a:outerShdw blurRad="38100" dist="38100" dir="2700000" algn="tl">
                    <a:srgbClr val="000000">
                      <a:alpha val="43137"/>
                    </a:srgbClr>
                  </a:outerShdw>
                </a:effectLst>
              </a:rPr>
              <a:t>	- Química.</a:t>
            </a:r>
          </a:p>
          <a:p>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 Física.</a:t>
            </a:r>
          </a:p>
          <a:p>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 Matemáticas II.</a:t>
            </a:r>
          </a:p>
          <a:p>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 Biología.</a:t>
            </a:r>
            <a:endParaRPr lang="es-E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042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60512" y="1988840"/>
            <a:ext cx="8953075" cy="2316208"/>
          </a:xfrm>
          <a:prstGeom prst="rect">
            <a:avLst/>
          </a:prstGeom>
        </p:spPr>
        <p:txBody>
          <a:bodyPr wrap="square" lIns="99249" tIns="49624" rIns="99249" bIns="49624">
            <a:spAutoFit/>
          </a:bodyPr>
          <a:lstStyle/>
          <a:p>
            <a:pPr algn="just"/>
            <a:r>
              <a:rPr lang="es-ES" sz="2400" b="1" dirty="0">
                <a:effectLst>
                  <a:outerShdw blurRad="38100" dist="38100" dir="2700000" algn="tl">
                    <a:srgbClr val="000000">
                      <a:alpha val="43137"/>
                    </a:srgbClr>
                  </a:outerShdw>
                </a:effectLst>
              </a:rPr>
              <a:t>Todos ellos efectuarán la </a:t>
            </a:r>
            <a:r>
              <a:rPr lang="es-ES" sz="2400" b="1" u="sng" dirty="0">
                <a:effectLst>
                  <a:outerShdw blurRad="38100" dist="38100" dir="2700000" algn="tl">
                    <a:srgbClr val="000000">
                      <a:alpha val="43137"/>
                    </a:srgbClr>
                  </a:outerShdw>
                </a:effectLst>
              </a:rPr>
              <a:t>inscripción (matriculación)  en los institutos de enseñanza secundaria, o en los centros privados donde hayan finalizado dichas enseñanzas.</a:t>
            </a:r>
          </a:p>
          <a:p>
            <a:pPr algn="just"/>
            <a:endParaRPr lang="es-ES" sz="2400" b="1" dirty="0">
              <a:effectLst>
                <a:outerShdw blurRad="38100" dist="38100" dir="2700000" algn="tl">
                  <a:srgbClr val="000000">
                    <a:alpha val="43137"/>
                  </a:srgbClr>
                </a:outerShdw>
              </a:effectLst>
            </a:endParaRPr>
          </a:p>
          <a:p>
            <a:pPr algn="just"/>
            <a:r>
              <a:rPr lang="es-ES" sz="2400" b="1" dirty="0">
                <a:effectLst>
                  <a:outerShdw blurRad="38100" dist="38100" dir="2700000" algn="tl">
                    <a:srgbClr val="000000">
                      <a:alpha val="43137"/>
                    </a:srgbClr>
                  </a:outerShdw>
                </a:effectLst>
              </a:rPr>
              <a:t>La Comisión organizadora facilitará los modelos para efectuar la inscripción y el ingreso de los precios.</a:t>
            </a:r>
          </a:p>
        </p:txBody>
      </p:sp>
      <p:sp>
        <p:nvSpPr>
          <p:cNvPr id="4" name="3 Título"/>
          <p:cNvSpPr>
            <a:spLocks noGrp="1"/>
          </p:cNvSpPr>
          <p:nvPr>
            <p:ph type="title"/>
          </p:nvPr>
        </p:nvSpPr>
        <p:spPr>
          <a:xfrm>
            <a:off x="488504" y="476672"/>
            <a:ext cx="8915401" cy="1143001"/>
          </a:xfrm>
        </p:spPr>
        <p:txBody>
          <a:bodyPr>
            <a:normAutofit/>
          </a:bodyPr>
          <a:lstStyle/>
          <a:p>
            <a:r>
              <a:rPr lang="es-ES" sz="3200" b="1" u="sng" dirty="0">
                <a:solidFill>
                  <a:srgbClr val="FF0000"/>
                </a:solidFill>
                <a:effectLst>
                  <a:outerShdw blurRad="38100" dist="38100" dir="2700000" algn="tl">
                    <a:srgbClr val="000000">
                      <a:alpha val="43137"/>
                    </a:srgbClr>
                  </a:outerShdw>
                </a:effectLst>
              </a:rPr>
              <a:t>MATRICULA EBAU </a:t>
            </a:r>
            <a:r>
              <a:rPr lang="es-ES" sz="3200" b="1" u="sng" dirty="0" smtClean="0">
                <a:solidFill>
                  <a:srgbClr val="FF0000"/>
                </a:solidFill>
                <a:effectLst>
                  <a:outerShdw blurRad="38100" dist="38100" dir="2700000" algn="tl">
                    <a:srgbClr val="000000">
                      <a:alpha val="43137"/>
                    </a:srgbClr>
                  </a:outerShdw>
                </a:effectLst>
              </a:rPr>
              <a:t>2024</a:t>
            </a:r>
            <a:endParaRPr lang="es-ES" sz="32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487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7831" y="620688"/>
            <a:ext cx="8915401" cy="1143001"/>
          </a:xfrm>
        </p:spPr>
        <p:txBody>
          <a:bodyPr>
            <a:normAutofit/>
          </a:bodyPr>
          <a:lstStyle/>
          <a:p>
            <a:r>
              <a:rPr lang="es-ES" sz="3200" b="1" u="sng" dirty="0">
                <a:solidFill>
                  <a:srgbClr val="FF0000"/>
                </a:solidFill>
                <a:effectLst>
                  <a:outerShdw blurRad="38100" dist="38100" dir="2700000" algn="tl">
                    <a:srgbClr val="000000">
                      <a:alpha val="43137"/>
                    </a:srgbClr>
                  </a:outerShdw>
                </a:effectLst>
              </a:rPr>
              <a:t>FECHAS DE MATRICULA P</a:t>
            </a:r>
            <a:r>
              <a:rPr lang="es-ES" sz="3200" b="1" u="sng" dirty="0" smtClean="0">
                <a:solidFill>
                  <a:srgbClr val="FF0000"/>
                </a:solidFill>
                <a:effectLst>
                  <a:outerShdw blurRad="38100" dist="38100" dir="2700000" algn="tl">
                    <a:srgbClr val="000000">
                      <a:alpha val="43137"/>
                    </a:srgbClr>
                  </a:outerShdw>
                </a:effectLst>
              </a:rPr>
              <a:t>AU 2025</a:t>
            </a:r>
            <a:endParaRPr lang="es-ES" sz="3200" b="1" u="sng" dirty="0">
              <a:solidFill>
                <a:srgbClr val="FF0000"/>
              </a:solidFill>
              <a:effectLst>
                <a:outerShdw blurRad="38100" dist="38100" dir="2700000" algn="tl">
                  <a:srgbClr val="000000">
                    <a:alpha val="43137"/>
                  </a:srgbClr>
                </a:outerShdw>
              </a:effectLst>
            </a:endParaRPr>
          </a:p>
        </p:txBody>
      </p:sp>
      <p:sp>
        <p:nvSpPr>
          <p:cNvPr id="3" name="2 Rectángulo"/>
          <p:cNvSpPr/>
          <p:nvPr/>
        </p:nvSpPr>
        <p:spPr>
          <a:xfrm>
            <a:off x="760641" y="2276872"/>
            <a:ext cx="8672591" cy="2900984"/>
          </a:xfrm>
          <a:prstGeom prst="rect">
            <a:avLst/>
          </a:prstGeom>
        </p:spPr>
        <p:txBody>
          <a:bodyPr wrap="square" lIns="99249" tIns="49624" rIns="99249" bIns="49624">
            <a:spAutoFit/>
          </a:bodyPr>
          <a:lstStyle/>
          <a:p>
            <a:r>
              <a:rPr lang="es-ES" sz="2400" b="1" u="sng" dirty="0">
                <a:effectLst>
                  <a:outerShdw blurRad="38100" dist="38100" dir="2700000" algn="tl">
                    <a:srgbClr val="000000">
                      <a:alpha val="43137"/>
                    </a:srgbClr>
                  </a:outerShdw>
                </a:effectLst>
              </a:rPr>
              <a:t>CONVOCATORIA ORDINARIA: </a:t>
            </a:r>
          </a:p>
          <a:p>
            <a:r>
              <a:rPr lang="es-ES" sz="2600" b="1" dirty="0" smtClean="0"/>
              <a:t>Del </a:t>
            </a:r>
            <a:r>
              <a:rPr lang="es-ES" sz="2600" b="1" dirty="0"/>
              <a:t>26 de mayo hasta las 12 horas del 29 de mayo de 2025.</a:t>
            </a:r>
          </a:p>
          <a:p>
            <a:endParaRPr lang="es-ES" sz="2600" b="1" dirty="0"/>
          </a:p>
          <a:p>
            <a:r>
              <a:rPr lang="es-ES" sz="2400" b="1" u="sng" dirty="0" smtClean="0">
                <a:effectLst>
                  <a:outerShdw blurRad="38100" dist="38100" dir="2700000" algn="tl">
                    <a:srgbClr val="000000">
                      <a:alpha val="43137"/>
                    </a:srgbClr>
                  </a:outerShdw>
                </a:effectLst>
              </a:rPr>
              <a:t>CONVOCATORIA </a:t>
            </a:r>
            <a:r>
              <a:rPr lang="es-ES" sz="2400" b="1" u="sng" dirty="0">
                <a:effectLst>
                  <a:outerShdw blurRad="38100" dist="38100" dir="2700000" algn="tl">
                    <a:srgbClr val="000000">
                      <a:alpha val="43137"/>
                    </a:srgbClr>
                  </a:outerShdw>
                </a:effectLst>
              </a:rPr>
              <a:t>EXTRAORDINARIA:</a:t>
            </a:r>
          </a:p>
          <a:p>
            <a:r>
              <a:rPr lang="es-ES" sz="2600" b="1" dirty="0"/>
              <a:t>Del 23 de junio hasta las 12 horas del 26 de junio de 2025.</a:t>
            </a:r>
          </a:p>
          <a:p>
            <a:endParaRPr lang="es-ES" sz="2600" b="1" dirty="0"/>
          </a:p>
          <a:p>
            <a:endParaRPr lang="es-ES" sz="2600" b="1" dirty="0"/>
          </a:p>
        </p:txBody>
      </p:sp>
    </p:spTree>
    <p:extLst>
      <p:ext uri="{BB962C8B-B14F-4D97-AF65-F5344CB8AC3E}">
        <p14:creationId xmlns:p14="http://schemas.microsoft.com/office/powerpoint/2010/main" val="398117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504" y="548680"/>
            <a:ext cx="8915401" cy="1143001"/>
          </a:xfrm>
        </p:spPr>
        <p:txBody>
          <a:bodyPr>
            <a:normAutofit/>
          </a:bodyPr>
          <a:lstStyle/>
          <a:p>
            <a:r>
              <a:rPr lang="es-ES" sz="3200" b="1" u="sng" dirty="0">
                <a:solidFill>
                  <a:srgbClr val="FF0000"/>
                </a:solidFill>
                <a:effectLst>
                  <a:outerShdw blurRad="38100" dist="38100" dir="2700000" algn="tl">
                    <a:srgbClr val="000000">
                      <a:alpha val="43137"/>
                    </a:srgbClr>
                  </a:outerShdw>
                </a:effectLst>
              </a:rPr>
              <a:t>CALENDARIO </a:t>
            </a:r>
            <a:r>
              <a:rPr lang="es-ES" sz="3200" b="1" u="sng" dirty="0" smtClean="0">
                <a:solidFill>
                  <a:srgbClr val="FF0000"/>
                </a:solidFill>
                <a:effectLst>
                  <a:outerShdw blurRad="38100" dist="38100" dir="2700000" algn="tl">
                    <a:srgbClr val="000000">
                      <a:alpha val="43137"/>
                    </a:srgbClr>
                  </a:outerShdw>
                </a:effectLst>
              </a:rPr>
              <a:t>PAU 2024/2025</a:t>
            </a:r>
            <a:endParaRPr lang="es-ES" sz="3200" b="1" u="sng" dirty="0">
              <a:solidFill>
                <a:srgbClr val="FF0000"/>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772816"/>
            <a:ext cx="921702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55262" y="1412776"/>
            <a:ext cx="8856984" cy="3793536"/>
          </a:xfrm>
          <a:prstGeom prst="rect">
            <a:avLst/>
          </a:prstGeom>
        </p:spPr>
        <p:txBody>
          <a:bodyPr wrap="square" lIns="99249" tIns="49624" rIns="99249" bIns="49624">
            <a:spAutoFit/>
          </a:bodyPr>
          <a:lstStyle/>
          <a:p>
            <a:pPr algn="just"/>
            <a:r>
              <a:rPr lang="es-ES" sz="2400" b="1" dirty="0"/>
              <a:t>Los alumnos </a:t>
            </a:r>
            <a:r>
              <a:rPr lang="es-ES" sz="2400" b="1" dirty="0" smtClean="0"/>
              <a:t>que:</a:t>
            </a:r>
          </a:p>
          <a:p>
            <a:pPr algn="just"/>
            <a:endParaRPr lang="es-ES" sz="2400" b="1" dirty="0" smtClean="0"/>
          </a:p>
          <a:p>
            <a:pPr algn="just"/>
            <a:r>
              <a:rPr lang="es-ES" sz="2400" b="1" dirty="0"/>
              <a:t>	</a:t>
            </a:r>
            <a:r>
              <a:rPr lang="es-ES" sz="2400" b="1" dirty="0" smtClean="0"/>
              <a:t>- No </a:t>
            </a:r>
            <a:r>
              <a:rPr lang="es-ES" sz="2400" b="1" dirty="0"/>
              <a:t>hayan superado la </a:t>
            </a:r>
            <a:r>
              <a:rPr lang="es-ES" sz="2400" b="1" dirty="0" err="1"/>
              <a:t>p</a:t>
            </a:r>
            <a:r>
              <a:rPr lang="es-ES" sz="2400" b="1" dirty="0" err="1" smtClean="0"/>
              <a:t>au</a:t>
            </a:r>
            <a:r>
              <a:rPr lang="es-ES" sz="2400" b="1" dirty="0" smtClean="0"/>
              <a:t> </a:t>
            </a:r>
            <a:r>
              <a:rPr lang="es-ES" sz="2400" b="1" dirty="0"/>
              <a:t>en la convocatoria ordinaria</a:t>
            </a:r>
            <a:r>
              <a:rPr lang="es-ES" sz="2400" b="1" dirty="0" smtClean="0"/>
              <a:t>.</a:t>
            </a:r>
          </a:p>
          <a:p>
            <a:pPr algn="just"/>
            <a:r>
              <a:rPr lang="es-ES" sz="2400" b="1" dirty="0" smtClean="0"/>
              <a:t> </a:t>
            </a:r>
          </a:p>
          <a:p>
            <a:pPr algn="just"/>
            <a:r>
              <a:rPr lang="es-ES" sz="2400" b="1" dirty="0"/>
              <a:t>	</a:t>
            </a:r>
            <a:r>
              <a:rPr lang="es-ES" sz="2400" b="1" dirty="0" smtClean="0"/>
              <a:t>- Habiéndola </a:t>
            </a:r>
            <a:r>
              <a:rPr lang="es-ES" sz="2400" b="1" dirty="0"/>
              <a:t>superado, desean mejorar la calificación final podrán presentarse en la convocatoria extraordinaria</a:t>
            </a:r>
            <a:r>
              <a:rPr lang="es-ES" sz="2400" b="1" dirty="0" smtClean="0"/>
              <a:t>.</a:t>
            </a:r>
          </a:p>
          <a:p>
            <a:pPr algn="just"/>
            <a:endParaRPr lang="es-ES" sz="2400" b="1" dirty="0"/>
          </a:p>
          <a:p>
            <a:pPr algn="just"/>
            <a:endParaRPr lang="es-ES" sz="2400" b="1" dirty="0"/>
          </a:p>
          <a:p>
            <a:pPr algn="just"/>
            <a:r>
              <a:rPr lang="es-ES" sz="2400" b="1" dirty="0"/>
              <a:t>Para ello, </a:t>
            </a:r>
            <a:r>
              <a:rPr lang="es-ES" sz="2400" b="1" dirty="0" smtClean="0"/>
              <a:t>tendrán que volver </a:t>
            </a:r>
            <a:r>
              <a:rPr lang="es-ES" sz="2400" b="1" dirty="0"/>
              <a:t>a </a:t>
            </a:r>
            <a:r>
              <a:rPr lang="es-ES" sz="2400" b="1" dirty="0" smtClean="0"/>
              <a:t>matricularse en </a:t>
            </a:r>
            <a:r>
              <a:rPr lang="es-ES" sz="2400" b="1" dirty="0"/>
              <a:t>los plazos asignados, así como volver a realizar el pago de las tasas.</a:t>
            </a:r>
          </a:p>
        </p:txBody>
      </p:sp>
    </p:spTree>
    <p:extLst>
      <p:ext uri="{BB962C8B-B14F-4D97-AF65-F5344CB8AC3E}">
        <p14:creationId xmlns:p14="http://schemas.microsoft.com/office/powerpoint/2010/main" val="292462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2" y="0"/>
            <a:ext cx="60883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249144" y="976372"/>
            <a:ext cx="3536994" cy="584775"/>
          </a:xfrm>
          <a:prstGeom prst="rect">
            <a:avLst/>
          </a:prstGeom>
        </p:spPr>
        <p:txBody>
          <a:bodyPr wrap="none">
            <a:spAutoFit/>
          </a:bodyPr>
          <a:lstStyle/>
          <a:p>
            <a:r>
              <a:rPr lang="es-ES" sz="3200" b="1" u="sng" dirty="0" smtClean="0">
                <a:solidFill>
                  <a:srgbClr val="FF0000"/>
                </a:solidFill>
                <a:effectLst>
                  <a:outerShdw blurRad="38100" dist="38100" dir="2700000" algn="tl">
                    <a:srgbClr val="000000">
                      <a:alpha val="43137"/>
                    </a:srgbClr>
                  </a:outerShdw>
                </a:effectLst>
              </a:rPr>
              <a:t>HORARIO PAU 2025</a:t>
            </a:r>
            <a:endParaRPr lang="es-ES" sz="32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025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08584" y="1916832"/>
            <a:ext cx="7266809" cy="3301093"/>
          </a:xfrm>
          <a:prstGeom prst="rect">
            <a:avLst/>
          </a:prstGeom>
        </p:spPr>
        <p:txBody>
          <a:bodyPr wrap="square" lIns="99249" tIns="49624" rIns="99249" bIns="49624">
            <a:spAutoFit/>
          </a:bodyPr>
          <a:lstStyle/>
          <a:p>
            <a:pPr algn="just"/>
            <a:endParaRPr lang="es-ES" sz="2600" dirty="0"/>
          </a:p>
          <a:p>
            <a:pPr algn="just"/>
            <a:endParaRPr lang="es-ES" sz="2600" dirty="0"/>
          </a:p>
          <a:p>
            <a:pPr algn="just"/>
            <a:r>
              <a:rPr lang="es-ES" sz="2600" b="1" u="sng" dirty="0" smtClean="0">
                <a:effectLst>
                  <a:outerShdw blurRad="38100" dist="38100" dir="2700000" algn="tl">
                    <a:srgbClr val="000000">
                      <a:alpha val="43137"/>
                    </a:srgbClr>
                  </a:outerShdw>
                </a:effectLst>
              </a:rPr>
              <a:t>CONVOCATORIA ORDINARIA</a:t>
            </a:r>
            <a:r>
              <a:rPr lang="es-ES" sz="2600" b="1" dirty="0" smtClean="0">
                <a:effectLst>
                  <a:outerShdw blurRad="38100" dist="38100" dir="2700000" algn="tl">
                    <a:srgbClr val="000000">
                      <a:alpha val="43137"/>
                    </a:srgbClr>
                  </a:outerShdw>
                </a:effectLst>
              </a:rPr>
              <a:t> </a:t>
            </a:r>
          </a:p>
          <a:p>
            <a:pPr algn="just"/>
            <a:r>
              <a:rPr lang="es-ES" sz="2600" b="1" dirty="0" smtClean="0">
                <a:effectLst>
                  <a:outerShdw blurRad="38100" dist="38100" dir="2700000" algn="tl">
                    <a:srgbClr val="000000">
                      <a:alpha val="43137"/>
                    </a:srgbClr>
                  </a:outerShdw>
                </a:effectLst>
              </a:rPr>
              <a:t>12 </a:t>
            </a:r>
            <a:r>
              <a:rPr lang="es-ES" sz="2600" b="1" dirty="0">
                <a:effectLst>
                  <a:outerShdw blurRad="38100" dist="38100" dir="2700000" algn="tl">
                    <a:srgbClr val="000000">
                      <a:alpha val="43137"/>
                    </a:srgbClr>
                  </a:outerShdw>
                </a:effectLst>
              </a:rPr>
              <a:t>de junio de 2025 a las 10 horas.</a:t>
            </a:r>
          </a:p>
          <a:p>
            <a:pPr algn="just"/>
            <a:endParaRPr lang="es-ES" sz="2600" b="1" dirty="0" smtClean="0">
              <a:effectLst>
                <a:outerShdw blurRad="38100" dist="38100" dir="2700000" algn="tl">
                  <a:srgbClr val="000000">
                    <a:alpha val="43137"/>
                  </a:srgbClr>
                </a:outerShdw>
              </a:effectLst>
            </a:endParaRPr>
          </a:p>
          <a:p>
            <a:pPr algn="just"/>
            <a:endParaRPr lang="es-ES" sz="2600" b="1" dirty="0">
              <a:effectLst>
                <a:outerShdw blurRad="38100" dist="38100" dir="2700000" algn="tl">
                  <a:srgbClr val="000000">
                    <a:alpha val="43137"/>
                  </a:srgbClr>
                </a:outerShdw>
              </a:effectLst>
            </a:endParaRPr>
          </a:p>
          <a:p>
            <a:pPr algn="just"/>
            <a:r>
              <a:rPr lang="es-ES" sz="2600" b="1" u="sng" dirty="0" smtClean="0">
                <a:effectLst>
                  <a:outerShdw blurRad="38100" dist="38100" dir="2700000" algn="tl">
                    <a:srgbClr val="000000">
                      <a:alpha val="43137"/>
                    </a:srgbClr>
                  </a:outerShdw>
                </a:effectLst>
              </a:rPr>
              <a:t>CONVOCATORIA EXTRAORDINARIA</a:t>
            </a:r>
            <a:endParaRPr lang="es-ES" sz="2600" b="1" dirty="0" smtClean="0">
              <a:effectLst>
                <a:outerShdw blurRad="38100" dist="38100" dir="2700000" algn="tl">
                  <a:srgbClr val="000000">
                    <a:alpha val="43137"/>
                  </a:srgbClr>
                </a:outerShdw>
              </a:effectLst>
            </a:endParaRPr>
          </a:p>
          <a:p>
            <a:pPr algn="just"/>
            <a:r>
              <a:rPr lang="es-ES" sz="2600" b="1" dirty="0" smtClean="0">
                <a:effectLst>
                  <a:outerShdw blurRad="38100" dist="38100" dir="2700000" algn="tl">
                    <a:srgbClr val="000000">
                      <a:alpha val="43137"/>
                    </a:srgbClr>
                  </a:outerShdw>
                </a:effectLst>
              </a:rPr>
              <a:t>8 </a:t>
            </a:r>
            <a:r>
              <a:rPr lang="es-ES" sz="2600" b="1" dirty="0">
                <a:effectLst>
                  <a:outerShdw blurRad="38100" dist="38100" dir="2700000" algn="tl">
                    <a:srgbClr val="000000">
                      <a:alpha val="43137"/>
                    </a:srgbClr>
                  </a:outerShdw>
                </a:effectLst>
              </a:rPr>
              <a:t>de julio de 2025 a las 14 horas.</a:t>
            </a:r>
          </a:p>
        </p:txBody>
      </p:sp>
      <p:sp>
        <p:nvSpPr>
          <p:cNvPr id="4" name="3 Título"/>
          <p:cNvSpPr>
            <a:spLocks noGrp="1"/>
          </p:cNvSpPr>
          <p:nvPr>
            <p:ph type="title"/>
          </p:nvPr>
        </p:nvSpPr>
        <p:spPr>
          <a:xfrm>
            <a:off x="632520" y="1129307"/>
            <a:ext cx="8915401" cy="1143001"/>
          </a:xfrm>
        </p:spPr>
        <p:txBody>
          <a:bodyPr>
            <a:normAutofit fontScale="90000"/>
          </a:bodyPr>
          <a:lstStyle/>
          <a:p>
            <a:r>
              <a:rPr lang="es-ES" sz="3600" b="1" u="sng" dirty="0">
                <a:solidFill>
                  <a:srgbClr val="FF0000"/>
                </a:solidFill>
                <a:effectLst>
                  <a:outerShdw blurRad="38100" dist="38100" dir="2700000" algn="tl">
                    <a:srgbClr val="000000">
                      <a:alpha val="43137"/>
                    </a:srgbClr>
                  </a:outerShdw>
                </a:effectLst>
              </a:rPr>
              <a:t>PUBLICACIÓN DE CALIFICACIONES</a:t>
            </a:r>
            <a:r>
              <a:rPr lang="es-ES" dirty="0"/>
              <a:t/>
            </a:r>
            <a:br>
              <a:rPr lang="es-ES" dirty="0"/>
            </a:br>
            <a:endParaRPr lang="es-ES" dirty="0"/>
          </a:p>
        </p:txBody>
      </p:sp>
    </p:spTree>
    <p:extLst>
      <p:ext uri="{BB962C8B-B14F-4D97-AF65-F5344CB8AC3E}">
        <p14:creationId xmlns:p14="http://schemas.microsoft.com/office/powerpoint/2010/main" val="368358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504" y="404664"/>
            <a:ext cx="8915401" cy="1143001"/>
          </a:xfrm>
        </p:spPr>
        <p:txBody>
          <a:bodyPr>
            <a:noAutofit/>
          </a:bodyPr>
          <a:lstStyle/>
          <a:p>
            <a:r>
              <a:rPr lang="es-ES" sz="3200" b="1" u="sng" dirty="0">
                <a:solidFill>
                  <a:srgbClr val="FF0000"/>
                </a:solidFill>
                <a:effectLst>
                  <a:outerShdw blurRad="38100" dist="38100" dir="2700000" algn="tl">
                    <a:srgbClr val="000000">
                      <a:alpha val="43137"/>
                    </a:srgbClr>
                  </a:outerShdw>
                </a:effectLst>
              </a:rPr>
              <a:t>REVISIÓN DE CALIFICACIONES</a:t>
            </a:r>
            <a:br>
              <a:rPr lang="es-ES" sz="3200" b="1" u="sng" dirty="0">
                <a:solidFill>
                  <a:srgbClr val="FF0000"/>
                </a:solidFill>
                <a:effectLst>
                  <a:outerShdw blurRad="38100" dist="38100" dir="2700000" algn="tl">
                    <a:srgbClr val="000000">
                      <a:alpha val="43137"/>
                    </a:srgbClr>
                  </a:outerShdw>
                </a:effectLst>
              </a:rPr>
            </a:br>
            <a:endParaRPr lang="es-ES" sz="3200" b="1" u="sng" dirty="0">
              <a:solidFill>
                <a:srgbClr val="FF0000"/>
              </a:solidFill>
              <a:effectLst>
                <a:outerShdw blurRad="38100" dist="38100" dir="2700000" algn="tl">
                  <a:srgbClr val="000000">
                    <a:alpha val="43137"/>
                  </a:srgbClr>
                </a:outerShdw>
              </a:effectLst>
            </a:endParaRPr>
          </a:p>
        </p:txBody>
      </p:sp>
      <p:sp>
        <p:nvSpPr>
          <p:cNvPr id="3" name="2 Rectángulo"/>
          <p:cNvSpPr/>
          <p:nvPr/>
        </p:nvSpPr>
        <p:spPr>
          <a:xfrm>
            <a:off x="476367" y="1340768"/>
            <a:ext cx="8928992" cy="4770537"/>
          </a:xfrm>
          <a:prstGeom prst="rect">
            <a:avLst/>
          </a:prstGeom>
        </p:spPr>
        <p:txBody>
          <a:bodyPr wrap="square">
            <a:spAutoFit/>
          </a:bodyPr>
          <a:lstStyle/>
          <a:p>
            <a:endParaRPr lang="es-ES" dirty="0"/>
          </a:p>
          <a:p>
            <a:r>
              <a:rPr lang="es-ES" sz="2400" b="1" u="sng" dirty="0" smtClean="0">
                <a:solidFill>
                  <a:srgbClr val="FF0000"/>
                </a:solidFill>
                <a:effectLst>
                  <a:outerShdw blurRad="38100" dist="38100" dir="2700000" algn="tl">
                    <a:srgbClr val="000000">
                      <a:alpha val="43137"/>
                    </a:srgbClr>
                  </a:outerShdw>
                </a:effectLst>
              </a:rPr>
              <a:t>PLAZO DE SOLICITUD DE REVISIÓN</a:t>
            </a:r>
          </a:p>
          <a:p>
            <a:endParaRPr lang="es-ES" sz="2400" dirty="0"/>
          </a:p>
          <a:p>
            <a:r>
              <a:rPr lang="es-ES" sz="2400" b="1" u="sng" dirty="0" smtClean="0">
                <a:effectLst>
                  <a:outerShdw blurRad="38100" dist="38100" dir="2700000" algn="tl">
                    <a:srgbClr val="000000">
                      <a:alpha val="43137"/>
                    </a:srgbClr>
                  </a:outerShdw>
                </a:effectLst>
              </a:rPr>
              <a:t>CONVOCATORIA ORDINARIA </a:t>
            </a:r>
          </a:p>
          <a:p>
            <a:r>
              <a:rPr lang="es-ES" sz="2400" b="1" dirty="0" smtClean="0">
                <a:effectLst>
                  <a:outerShdw blurRad="38100" dist="38100" dir="2700000" algn="tl">
                    <a:srgbClr val="000000">
                      <a:alpha val="43137"/>
                    </a:srgbClr>
                  </a:outerShdw>
                </a:effectLst>
              </a:rPr>
              <a:t>Del </a:t>
            </a:r>
            <a:r>
              <a:rPr lang="es-ES" sz="2400" b="1" dirty="0">
                <a:effectLst>
                  <a:outerShdw blurRad="38100" dist="38100" dir="2700000" algn="tl">
                    <a:srgbClr val="000000">
                      <a:alpha val="43137"/>
                    </a:srgbClr>
                  </a:outerShdw>
                </a:effectLst>
              </a:rPr>
              <a:t>13 al 17 de junio de 2025.</a:t>
            </a:r>
          </a:p>
          <a:p>
            <a:endParaRPr lang="es-ES" sz="2400" b="1" dirty="0">
              <a:effectLst>
                <a:outerShdw blurRad="38100" dist="38100" dir="2700000" algn="tl">
                  <a:srgbClr val="000000">
                    <a:alpha val="43137"/>
                  </a:srgbClr>
                </a:outerShdw>
              </a:effectLst>
            </a:endParaRPr>
          </a:p>
          <a:p>
            <a:r>
              <a:rPr lang="es-ES" sz="2400" b="1" u="sng" dirty="0" smtClean="0">
                <a:effectLst>
                  <a:outerShdw blurRad="38100" dist="38100" dir="2700000" algn="tl">
                    <a:srgbClr val="000000">
                      <a:alpha val="43137"/>
                    </a:srgbClr>
                  </a:outerShdw>
                </a:effectLst>
              </a:rPr>
              <a:t>CONVOCATORIA EXTRAORDINARIA</a:t>
            </a:r>
          </a:p>
          <a:p>
            <a:r>
              <a:rPr lang="es-ES" sz="2400" b="1" dirty="0" smtClean="0">
                <a:effectLst>
                  <a:outerShdw blurRad="38100" dist="38100" dir="2700000" algn="tl">
                    <a:srgbClr val="000000">
                      <a:alpha val="43137"/>
                    </a:srgbClr>
                  </a:outerShdw>
                </a:effectLst>
              </a:rPr>
              <a:t>Del </a:t>
            </a:r>
            <a:r>
              <a:rPr lang="es-ES" sz="2400" b="1" dirty="0">
                <a:effectLst>
                  <a:outerShdw blurRad="38100" dist="38100" dir="2700000" algn="tl">
                    <a:srgbClr val="000000">
                      <a:alpha val="43137"/>
                    </a:srgbClr>
                  </a:outerShdw>
                </a:effectLst>
              </a:rPr>
              <a:t>9 al 11 de julio de 2025.</a:t>
            </a:r>
          </a:p>
          <a:p>
            <a:endParaRPr lang="es-ES" sz="2400" dirty="0">
              <a:effectLst>
                <a:outerShdw blurRad="38100" dist="38100" dir="2700000" algn="tl">
                  <a:srgbClr val="000000">
                    <a:alpha val="43137"/>
                  </a:srgbClr>
                </a:outerShdw>
              </a:effectLst>
            </a:endParaRPr>
          </a:p>
          <a:p>
            <a:endParaRPr lang="es-ES" sz="2400" dirty="0" smtClean="0"/>
          </a:p>
          <a:p>
            <a:pPr algn="ctr"/>
            <a:r>
              <a:rPr lang="es-ES" sz="2400" dirty="0" smtClean="0"/>
              <a:t>Solamente </a:t>
            </a:r>
            <a:r>
              <a:rPr lang="es-ES" sz="2400" b="1" dirty="0">
                <a:effectLst>
                  <a:outerShdw blurRad="38100" dist="38100" dir="2700000" algn="tl">
                    <a:srgbClr val="000000">
                      <a:alpha val="43137"/>
                    </a:srgbClr>
                  </a:outerShdw>
                </a:effectLst>
              </a:rPr>
              <a:t>se podrá solicitar ver examen de asignaturas de las que se solicite revisión.</a:t>
            </a:r>
          </a:p>
          <a:p>
            <a:endParaRPr lang="es-ES" dirty="0"/>
          </a:p>
        </p:txBody>
      </p:sp>
    </p:spTree>
    <p:extLst>
      <p:ext uri="{BB962C8B-B14F-4D97-AF65-F5344CB8AC3E}">
        <p14:creationId xmlns:p14="http://schemas.microsoft.com/office/powerpoint/2010/main" val="303042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92560" y="1412776"/>
            <a:ext cx="7128792" cy="3354765"/>
          </a:xfrm>
          <a:prstGeom prst="rect">
            <a:avLst/>
          </a:prstGeom>
        </p:spPr>
        <p:txBody>
          <a:bodyPr wrap="square">
            <a:spAutoFit/>
          </a:bodyPr>
          <a:lstStyle/>
          <a:p>
            <a:endParaRPr lang="es-ES" dirty="0"/>
          </a:p>
          <a:p>
            <a:r>
              <a:rPr lang="es-ES" sz="2400" b="1" u="sng" dirty="0" smtClean="0">
                <a:solidFill>
                  <a:srgbClr val="FF0000"/>
                </a:solidFill>
                <a:effectLst>
                  <a:outerShdw blurRad="38100" dist="38100" dir="2700000" algn="tl">
                    <a:srgbClr val="000000">
                      <a:alpha val="43137"/>
                    </a:srgbClr>
                  </a:outerShdw>
                </a:effectLst>
              </a:rPr>
              <a:t>RESULTADOS DE LA REVISIÓN</a:t>
            </a:r>
          </a:p>
          <a:p>
            <a:endParaRPr lang="es-ES" sz="2400" b="1" u="sng" dirty="0" smtClean="0">
              <a:solidFill>
                <a:srgbClr val="FF0000"/>
              </a:solidFill>
              <a:effectLst>
                <a:outerShdw blurRad="38100" dist="38100" dir="2700000" algn="tl">
                  <a:srgbClr val="000000">
                    <a:alpha val="43137"/>
                  </a:srgbClr>
                </a:outerShdw>
              </a:effectLst>
            </a:endParaRPr>
          </a:p>
          <a:p>
            <a:endParaRPr lang="es-ES" sz="2400" dirty="0"/>
          </a:p>
          <a:p>
            <a:r>
              <a:rPr lang="es-ES" sz="2400" b="1" u="sng" dirty="0" smtClean="0">
                <a:effectLst>
                  <a:outerShdw blurRad="38100" dist="38100" dir="2700000" algn="tl">
                    <a:srgbClr val="000000">
                      <a:alpha val="43137"/>
                    </a:srgbClr>
                  </a:outerShdw>
                </a:effectLst>
              </a:rPr>
              <a:t>CONVOCATORIA ORDINARIA</a:t>
            </a:r>
          </a:p>
          <a:p>
            <a:r>
              <a:rPr lang="es-ES" sz="2400" b="1" dirty="0" smtClean="0">
                <a:effectLst>
                  <a:outerShdw blurRad="38100" dist="38100" dir="2700000" algn="tl">
                    <a:srgbClr val="000000">
                      <a:alpha val="43137"/>
                    </a:srgbClr>
                  </a:outerShdw>
                </a:effectLst>
              </a:rPr>
              <a:t>23 </a:t>
            </a:r>
            <a:r>
              <a:rPr lang="es-ES" sz="2400" b="1" dirty="0">
                <a:effectLst>
                  <a:outerShdw blurRad="38100" dist="38100" dir="2700000" algn="tl">
                    <a:srgbClr val="000000">
                      <a:alpha val="43137"/>
                    </a:srgbClr>
                  </a:outerShdw>
                </a:effectLst>
              </a:rPr>
              <a:t>de junio de 2025 a las 15 horas.</a:t>
            </a:r>
          </a:p>
          <a:p>
            <a:endParaRPr lang="es-ES" sz="2400" dirty="0"/>
          </a:p>
          <a:p>
            <a:r>
              <a:rPr lang="es-ES" sz="2400" b="1" u="sng" dirty="0" smtClean="0">
                <a:effectLst>
                  <a:outerShdw blurRad="38100" dist="38100" dir="2700000" algn="tl">
                    <a:srgbClr val="000000">
                      <a:alpha val="43137"/>
                    </a:srgbClr>
                  </a:outerShdw>
                </a:effectLst>
              </a:rPr>
              <a:t>CONVOCATORIA EXTRAORDINARIA</a:t>
            </a:r>
          </a:p>
          <a:p>
            <a:r>
              <a:rPr lang="es-ES" sz="2400" b="1" dirty="0" smtClean="0">
                <a:effectLst>
                  <a:outerShdw blurRad="38100" dist="38100" dir="2700000" algn="tl">
                    <a:srgbClr val="000000">
                      <a:alpha val="43137"/>
                    </a:srgbClr>
                  </a:outerShdw>
                </a:effectLst>
              </a:rPr>
              <a:t>17 </a:t>
            </a:r>
            <a:r>
              <a:rPr lang="es-ES" sz="2400" b="1" dirty="0">
                <a:effectLst>
                  <a:outerShdw blurRad="38100" dist="38100" dir="2700000" algn="tl">
                    <a:srgbClr val="000000">
                      <a:alpha val="43137"/>
                    </a:srgbClr>
                  </a:outerShdw>
                </a:effectLst>
              </a:rPr>
              <a:t>de julio de 2025 a las 14 horas.</a:t>
            </a:r>
          </a:p>
        </p:txBody>
      </p:sp>
    </p:spTree>
    <p:extLst>
      <p:ext uri="{BB962C8B-B14F-4D97-AF65-F5344CB8AC3E}">
        <p14:creationId xmlns:p14="http://schemas.microsoft.com/office/powerpoint/2010/main" val="205975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2479" y="1340768"/>
            <a:ext cx="9310359" cy="4409089"/>
          </a:xfrm>
          <a:prstGeom prst="rect">
            <a:avLst/>
          </a:prstGeom>
        </p:spPr>
        <p:txBody>
          <a:bodyPr wrap="square" lIns="99249" tIns="49624" rIns="99249" bIns="49624">
            <a:spAutoFit/>
          </a:bodyPr>
          <a:lstStyle/>
          <a:p>
            <a:pPr algn="ctr"/>
            <a:r>
              <a:rPr lang="es-ES" sz="2800" b="1" i="1" dirty="0">
                <a:solidFill>
                  <a:schemeClr val="tx1">
                    <a:lumMod val="65000"/>
                    <a:lumOff val="35000"/>
                  </a:schemeClr>
                </a:solidFill>
                <a:effectLst>
                  <a:outerShdw blurRad="38100" dist="38100" dir="2700000" algn="tl">
                    <a:srgbClr val="000000">
                      <a:alpha val="43137"/>
                    </a:srgbClr>
                  </a:outerShdw>
                </a:effectLst>
              </a:rPr>
              <a:t>Antes que nada es esencial la preparación psicológica</a:t>
            </a:r>
            <a:r>
              <a:rPr lang="es-ES" sz="2800" b="1" i="1" dirty="0" smtClean="0">
                <a:solidFill>
                  <a:schemeClr val="tx1">
                    <a:lumMod val="65000"/>
                    <a:lumOff val="35000"/>
                  </a:schemeClr>
                </a:solidFill>
                <a:effectLst>
                  <a:outerShdw blurRad="38100" dist="38100" dir="2700000" algn="tl">
                    <a:srgbClr val="000000">
                      <a:alpha val="43137"/>
                    </a:srgbClr>
                  </a:outerShdw>
                </a:effectLst>
              </a:rPr>
              <a:t>.</a:t>
            </a:r>
          </a:p>
          <a:p>
            <a:pPr algn="ctr"/>
            <a:r>
              <a:rPr lang="es-ES" sz="2800" b="1" i="1" dirty="0" smtClean="0">
                <a:solidFill>
                  <a:schemeClr val="tx1">
                    <a:lumMod val="65000"/>
                    <a:lumOff val="35000"/>
                  </a:schemeClr>
                </a:solidFill>
                <a:effectLst>
                  <a:outerShdw blurRad="38100" dist="38100" dir="2700000" algn="tl">
                    <a:srgbClr val="000000">
                      <a:alpha val="43137"/>
                    </a:srgbClr>
                  </a:outerShdw>
                </a:effectLst>
              </a:rPr>
              <a:t> </a:t>
            </a:r>
          </a:p>
          <a:p>
            <a:pPr algn="ctr"/>
            <a:r>
              <a:rPr lang="es-ES" sz="2800" b="1" i="1" dirty="0" smtClean="0">
                <a:solidFill>
                  <a:schemeClr val="tx1">
                    <a:lumMod val="65000"/>
                    <a:lumOff val="35000"/>
                  </a:schemeClr>
                </a:solidFill>
                <a:effectLst>
                  <a:outerShdw blurRad="38100" dist="38100" dir="2700000" algn="tl">
                    <a:srgbClr val="000000">
                      <a:alpha val="43137"/>
                    </a:srgbClr>
                  </a:outerShdw>
                </a:effectLst>
              </a:rPr>
              <a:t>Habéis </a:t>
            </a:r>
            <a:r>
              <a:rPr lang="es-ES" sz="2800" b="1" i="1" dirty="0">
                <a:solidFill>
                  <a:schemeClr val="tx1">
                    <a:lumMod val="65000"/>
                    <a:lumOff val="35000"/>
                  </a:schemeClr>
                </a:solidFill>
                <a:effectLst>
                  <a:outerShdw blurRad="38100" dist="38100" dir="2700000" algn="tl">
                    <a:srgbClr val="000000">
                      <a:alpha val="43137"/>
                    </a:srgbClr>
                  </a:outerShdw>
                </a:effectLst>
              </a:rPr>
              <a:t>hecho cientos de exámenes en vuestra vida y la </a:t>
            </a:r>
            <a:r>
              <a:rPr lang="es-ES" sz="2800" b="1" i="1" dirty="0" err="1" smtClean="0">
                <a:solidFill>
                  <a:schemeClr val="tx1">
                    <a:lumMod val="65000"/>
                    <a:lumOff val="35000"/>
                  </a:schemeClr>
                </a:solidFill>
                <a:effectLst>
                  <a:outerShdw blurRad="38100" dist="38100" dir="2700000" algn="tl">
                    <a:srgbClr val="000000">
                      <a:alpha val="43137"/>
                    </a:srgbClr>
                  </a:outerShdw>
                </a:effectLst>
              </a:rPr>
              <a:t>pau</a:t>
            </a:r>
            <a:r>
              <a:rPr lang="es-ES" sz="2800" b="1" i="1" dirty="0" smtClean="0">
                <a:solidFill>
                  <a:schemeClr val="tx1">
                    <a:lumMod val="65000"/>
                    <a:lumOff val="35000"/>
                  </a:schemeClr>
                </a:solidFill>
                <a:effectLst>
                  <a:outerShdw blurRad="38100" dist="38100" dir="2700000" algn="tl">
                    <a:srgbClr val="000000">
                      <a:alpha val="43137"/>
                    </a:srgbClr>
                  </a:outerShdw>
                </a:effectLst>
              </a:rPr>
              <a:t> </a:t>
            </a:r>
            <a:r>
              <a:rPr lang="es-ES" sz="2800" b="1" i="1" dirty="0">
                <a:solidFill>
                  <a:schemeClr val="tx1">
                    <a:lumMod val="65000"/>
                    <a:lumOff val="35000"/>
                  </a:schemeClr>
                </a:solidFill>
                <a:effectLst>
                  <a:outerShdw blurRad="38100" dist="38100" dir="2700000" algn="tl">
                    <a:srgbClr val="000000">
                      <a:alpha val="43137"/>
                    </a:srgbClr>
                  </a:outerShdw>
                </a:effectLst>
              </a:rPr>
              <a:t>no es más que eso, que unos exámenes</a:t>
            </a:r>
            <a:r>
              <a:rPr lang="es-ES" sz="2800" b="1" i="1" dirty="0" smtClean="0">
                <a:solidFill>
                  <a:schemeClr val="tx1">
                    <a:lumMod val="65000"/>
                    <a:lumOff val="35000"/>
                  </a:schemeClr>
                </a:solidFill>
                <a:effectLst>
                  <a:outerShdw blurRad="38100" dist="38100" dir="2700000" algn="tl">
                    <a:srgbClr val="000000">
                      <a:alpha val="43137"/>
                    </a:srgbClr>
                  </a:outerShdw>
                </a:effectLst>
              </a:rPr>
              <a:t>.</a:t>
            </a:r>
          </a:p>
          <a:p>
            <a:pPr algn="ctr"/>
            <a:r>
              <a:rPr lang="es-ES" sz="2800" b="1" i="1" dirty="0" smtClean="0">
                <a:solidFill>
                  <a:schemeClr val="tx1">
                    <a:lumMod val="65000"/>
                    <a:lumOff val="35000"/>
                  </a:schemeClr>
                </a:solidFill>
                <a:effectLst>
                  <a:outerShdw blurRad="38100" dist="38100" dir="2700000" algn="tl">
                    <a:srgbClr val="000000">
                      <a:alpha val="43137"/>
                    </a:srgbClr>
                  </a:outerShdw>
                </a:effectLst>
              </a:rPr>
              <a:t> </a:t>
            </a:r>
            <a:endParaRPr lang="es-ES" sz="2800" b="1" i="1" dirty="0">
              <a:solidFill>
                <a:schemeClr val="tx1">
                  <a:lumMod val="65000"/>
                  <a:lumOff val="35000"/>
                </a:schemeClr>
              </a:solidFill>
              <a:effectLst>
                <a:outerShdw blurRad="38100" dist="38100" dir="2700000" algn="tl">
                  <a:srgbClr val="000000">
                    <a:alpha val="43137"/>
                  </a:srgbClr>
                </a:outerShdw>
              </a:effectLst>
            </a:endParaRPr>
          </a:p>
          <a:p>
            <a:pPr algn="ctr"/>
            <a:r>
              <a:rPr lang="es-ES" sz="2800" b="1" i="1" dirty="0" smtClean="0">
                <a:solidFill>
                  <a:schemeClr val="tx1">
                    <a:lumMod val="65000"/>
                    <a:lumOff val="35000"/>
                  </a:schemeClr>
                </a:solidFill>
                <a:effectLst>
                  <a:outerShdw blurRad="38100" dist="38100" dir="2700000" algn="tl">
                    <a:srgbClr val="000000">
                      <a:alpha val="43137"/>
                    </a:srgbClr>
                  </a:outerShdw>
                </a:effectLst>
              </a:rPr>
              <a:t>Y</a:t>
            </a:r>
            <a:r>
              <a:rPr lang="es-ES" sz="2800" b="1" i="1" dirty="0">
                <a:solidFill>
                  <a:schemeClr val="tx1">
                    <a:lumMod val="65000"/>
                    <a:lumOff val="35000"/>
                  </a:schemeClr>
                </a:solidFill>
                <a:effectLst>
                  <a:outerShdw blurRad="38100" dist="38100" dir="2700000" algn="tl">
                    <a:srgbClr val="000000">
                      <a:alpha val="43137"/>
                    </a:srgbClr>
                  </a:outerShdw>
                </a:effectLst>
              </a:rPr>
              <a:t>, aunque ciertamente la nota que saques va a posibilitar o no entrar en la carrera que quieres, puedes subir nota más adelante o explorar otras carreras</a:t>
            </a:r>
            <a:r>
              <a:rPr lang="es-ES" sz="2800" b="1" i="1" dirty="0" smtClean="0">
                <a:solidFill>
                  <a:schemeClr val="tx1">
                    <a:lumMod val="65000"/>
                    <a:lumOff val="35000"/>
                  </a:schemeClr>
                </a:solidFill>
                <a:effectLst>
                  <a:outerShdw blurRad="38100" dist="38100" dir="2700000" algn="tl">
                    <a:srgbClr val="000000">
                      <a:alpha val="43137"/>
                    </a:srgbClr>
                  </a:outerShdw>
                </a:effectLst>
              </a:rPr>
              <a:t>…</a:t>
            </a:r>
          </a:p>
          <a:p>
            <a:pPr algn="ctr"/>
            <a:endParaRPr lang="es-ES" sz="2800" b="1" i="1" dirty="0">
              <a:solidFill>
                <a:schemeClr val="tx1">
                  <a:lumMod val="65000"/>
                  <a:lumOff val="35000"/>
                </a:schemeClr>
              </a:solidFill>
              <a:effectLst>
                <a:outerShdw blurRad="38100" dist="38100" dir="2700000" algn="tl">
                  <a:srgbClr val="000000">
                    <a:alpha val="43137"/>
                  </a:srgbClr>
                </a:outerShdw>
              </a:effectLst>
            </a:endParaRPr>
          </a:p>
          <a:p>
            <a:pPr algn="ctr"/>
            <a:r>
              <a:rPr lang="es-ES" sz="2800" b="1" i="1" u="sng" dirty="0">
                <a:solidFill>
                  <a:schemeClr val="tx1">
                    <a:lumMod val="65000"/>
                    <a:lumOff val="35000"/>
                  </a:schemeClr>
                </a:solidFill>
                <a:effectLst>
                  <a:outerShdw blurRad="38100" dist="38100" dir="2700000" algn="tl">
                    <a:srgbClr val="000000">
                      <a:alpha val="43137"/>
                    </a:srgbClr>
                  </a:outerShdw>
                </a:effectLst>
              </a:rPr>
              <a:t> ¡LA VIDA NO ACABA CON LA </a:t>
            </a:r>
            <a:r>
              <a:rPr lang="es-ES" sz="2800" b="1" i="1" u="sng" dirty="0" smtClean="0">
                <a:solidFill>
                  <a:schemeClr val="tx1">
                    <a:lumMod val="65000"/>
                    <a:lumOff val="35000"/>
                  </a:schemeClr>
                </a:solidFill>
                <a:effectLst>
                  <a:outerShdw blurRad="38100" dist="38100" dir="2700000" algn="tl">
                    <a:srgbClr val="000000">
                      <a:alpha val="43137"/>
                    </a:srgbClr>
                  </a:outerShdw>
                </a:effectLst>
              </a:rPr>
              <a:t>PAU</a:t>
            </a:r>
            <a:r>
              <a:rPr lang="es-ES" sz="2800" b="1" i="1" u="sng" dirty="0">
                <a:solidFill>
                  <a:schemeClr val="tx1">
                    <a:lumMod val="65000"/>
                    <a:lumOff val="3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70086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20266" y="2276872"/>
            <a:ext cx="8856984" cy="3354765"/>
          </a:xfrm>
          <a:prstGeom prst="rect">
            <a:avLst/>
          </a:prstGeom>
        </p:spPr>
        <p:txBody>
          <a:bodyPr wrap="square">
            <a:spAutoFit/>
          </a:bodyPr>
          <a:lstStyle/>
          <a:p>
            <a:endParaRPr lang="es-ES" dirty="0"/>
          </a:p>
          <a:p>
            <a:r>
              <a:rPr lang="es-ES" sz="2400" b="1" u="sng" dirty="0" smtClean="0">
                <a:effectLst>
                  <a:outerShdw blurRad="38100" dist="38100" dir="2700000" algn="tl">
                    <a:srgbClr val="000000">
                      <a:alpha val="43137"/>
                    </a:srgbClr>
                  </a:outerShdw>
                </a:effectLst>
              </a:rPr>
              <a:t>CONVOCATORIA ORDINARIA</a:t>
            </a:r>
          </a:p>
          <a:p>
            <a:r>
              <a:rPr lang="es-ES" sz="2400" b="1" dirty="0" smtClean="0">
                <a:effectLst>
                  <a:outerShdw blurRad="38100" dist="38100" dir="2700000" algn="tl">
                    <a:srgbClr val="000000">
                      <a:alpha val="43137"/>
                    </a:srgbClr>
                  </a:outerShdw>
                </a:effectLst>
              </a:rPr>
              <a:t>- Estudiantes </a:t>
            </a:r>
            <a:r>
              <a:rPr lang="es-ES" sz="2400" b="1" dirty="0">
                <a:effectLst>
                  <a:outerShdw blurRad="38100" dist="38100" dir="2700000" algn="tl">
                    <a:srgbClr val="000000">
                      <a:alpha val="43137"/>
                    </a:srgbClr>
                  </a:outerShdw>
                </a:effectLst>
              </a:rPr>
              <a:t>que no han reclamado a partir del 18 de junio de </a:t>
            </a:r>
            <a:r>
              <a:rPr lang="es-ES" sz="2400" b="1" dirty="0" smtClean="0">
                <a:effectLst>
                  <a:outerShdw blurRad="38100" dist="38100" dir="2700000" algn="tl">
                    <a:srgbClr val="000000">
                      <a:alpha val="43137"/>
                    </a:srgbClr>
                  </a:outerShdw>
                </a:effectLst>
              </a:rPr>
              <a:t>2025.</a:t>
            </a:r>
          </a:p>
          <a:p>
            <a:r>
              <a:rPr lang="es-ES" sz="2400" b="1" dirty="0" smtClean="0">
                <a:effectLst>
                  <a:outerShdw blurRad="38100" dist="38100" dir="2700000" algn="tl">
                    <a:srgbClr val="000000">
                      <a:alpha val="43137"/>
                    </a:srgbClr>
                  </a:outerShdw>
                </a:effectLst>
              </a:rPr>
              <a:t>- Estudiantes que han reclamado </a:t>
            </a:r>
            <a:r>
              <a:rPr lang="es-ES" sz="2400" b="1" dirty="0">
                <a:effectLst>
                  <a:outerShdw blurRad="38100" dist="38100" dir="2700000" algn="tl">
                    <a:srgbClr val="000000">
                      <a:alpha val="43137"/>
                    </a:srgbClr>
                  </a:outerShdw>
                </a:effectLst>
              </a:rPr>
              <a:t>a partir del 24 de junio de 2025.</a:t>
            </a:r>
          </a:p>
          <a:p>
            <a:endParaRPr lang="es-ES" sz="2400" dirty="0"/>
          </a:p>
          <a:p>
            <a:endParaRPr lang="es-ES" sz="2400" b="1" u="sng" dirty="0" smtClean="0">
              <a:effectLst>
                <a:outerShdw blurRad="38100" dist="38100" dir="2700000" algn="tl">
                  <a:srgbClr val="000000">
                    <a:alpha val="43137"/>
                  </a:srgbClr>
                </a:outerShdw>
              </a:effectLst>
            </a:endParaRPr>
          </a:p>
          <a:p>
            <a:r>
              <a:rPr lang="es-ES" sz="2400" b="1" u="sng" dirty="0" smtClean="0">
                <a:effectLst>
                  <a:outerShdw blurRad="38100" dist="38100" dir="2700000" algn="tl">
                    <a:srgbClr val="000000">
                      <a:alpha val="43137"/>
                    </a:srgbClr>
                  </a:outerShdw>
                </a:effectLst>
              </a:rPr>
              <a:t>CONVOCATORIA EXTRAORDINARIA</a:t>
            </a:r>
            <a:r>
              <a:rPr lang="es-ES" sz="2400" dirty="0" smtClean="0"/>
              <a:t> </a:t>
            </a:r>
          </a:p>
          <a:p>
            <a:r>
              <a:rPr lang="es-ES" sz="2400" dirty="0" smtClean="0"/>
              <a:t>- </a:t>
            </a:r>
            <a:r>
              <a:rPr lang="es-ES" sz="2400" b="1" dirty="0" smtClean="0">
                <a:effectLst>
                  <a:outerShdw blurRad="38100" dist="38100" dir="2700000" algn="tl">
                    <a:srgbClr val="000000">
                      <a:alpha val="43137"/>
                    </a:srgbClr>
                  </a:outerShdw>
                </a:effectLst>
              </a:rPr>
              <a:t>Estudiantes </a:t>
            </a:r>
            <a:r>
              <a:rPr lang="es-ES" sz="2400" b="1" dirty="0">
                <a:effectLst>
                  <a:outerShdw blurRad="38100" dist="38100" dir="2700000" algn="tl">
                    <a:srgbClr val="000000">
                      <a:alpha val="43137"/>
                    </a:srgbClr>
                  </a:outerShdw>
                </a:effectLst>
              </a:rPr>
              <a:t>que no han reclamado a partir del 14 de julio de </a:t>
            </a:r>
            <a:r>
              <a:rPr lang="es-ES" sz="2400" b="1" dirty="0" smtClean="0">
                <a:effectLst>
                  <a:outerShdw blurRad="38100" dist="38100" dir="2700000" algn="tl">
                    <a:srgbClr val="000000">
                      <a:alpha val="43137"/>
                    </a:srgbClr>
                  </a:outerShdw>
                </a:effectLst>
              </a:rPr>
              <a:t>2025.</a:t>
            </a:r>
          </a:p>
          <a:p>
            <a:r>
              <a:rPr lang="es-ES" sz="2400" b="1" dirty="0" smtClean="0">
                <a:effectLst>
                  <a:outerShdw blurRad="38100" dist="38100" dir="2700000" algn="tl">
                    <a:srgbClr val="000000">
                      <a:alpha val="43137"/>
                    </a:srgbClr>
                  </a:outerShdw>
                </a:effectLst>
              </a:rPr>
              <a:t>- Estudiantes que han reclamado </a:t>
            </a:r>
            <a:r>
              <a:rPr lang="es-ES" sz="2400" b="1" dirty="0">
                <a:effectLst>
                  <a:outerShdw blurRad="38100" dist="38100" dir="2700000" algn="tl">
                    <a:srgbClr val="000000">
                      <a:alpha val="43137"/>
                    </a:srgbClr>
                  </a:outerShdw>
                </a:effectLst>
              </a:rPr>
              <a:t>a partir del 18 de julio de 2025. </a:t>
            </a:r>
          </a:p>
        </p:txBody>
      </p:sp>
      <p:sp>
        <p:nvSpPr>
          <p:cNvPr id="3" name="2 Título"/>
          <p:cNvSpPr>
            <a:spLocks noGrp="1"/>
          </p:cNvSpPr>
          <p:nvPr>
            <p:ph type="title"/>
          </p:nvPr>
        </p:nvSpPr>
        <p:spPr>
          <a:xfrm>
            <a:off x="560512" y="764704"/>
            <a:ext cx="8915401" cy="1143001"/>
          </a:xfrm>
        </p:spPr>
        <p:txBody>
          <a:bodyPr>
            <a:noAutofit/>
          </a:bodyPr>
          <a:lstStyle/>
          <a:p>
            <a:r>
              <a:rPr lang="es-ES" sz="3200" b="1" u="sng" dirty="0">
                <a:solidFill>
                  <a:srgbClr val="FF0000"/>
                </a:solidFill>
                <a:effectLst>
                  <a:outerShdw blurRad="38100" dist="38100" dir="2700000" algn="tl">
                    <a:srgbClr val="000000">
                      <a:alpha val="43137"/>
                    </a:srgbClr>
                  </a:outerShdw>
                </a:effectLst>
              </a:rPr>
              <a:t>DESCARGA DE LAS TARJETAS ACREDITATIVAS DE LAS CALIFICACIONES DE LAS PRUEBAS</a:t>
            </a:r>
            <a:br>
              <a:rPr lang="es-ES" sz="3200" b="1" u="sng" dirty="0">
                <a:solidFill>
                  <a:srgbClr val="FF0000"/>
                </a:solidFill>
                <a:effectLst>
                  <a:outerShdw blurRad="38100" dist="38100" dir="2700000" algn="tl">
                    <a:srgbClr val="000000">
                      <a:alpha val="43137"/>
                    </a:srgbClr>
                  </a:outerShdw>
                </a:effectLst>
              </a:rPr>
            </a:br>
            <a:endParaRPr lang="es-ES" sz="32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3780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504" y="764704"/>
            <a:ext cx="8915401" cy="1143001"/>
          </a:xfrm>
        </p:spPr>
        <p:txBody>
          <a:bodyPr>
            <a:noAutofit/>
          </a:bodyPr>
          <a:lstStyle/>
          <a:p>
            <a:r>
              <a:rPr lang="es-ES" sz="3200" b="1" u="sng" dirty="0" smtClean="0">
                <a:solidFill>
                  <a:srgbClr val="FF0000"/>
                </a:solidFill>
                <a:effectLst>
                  <a:outerShdw blurRad="38100" dist="38100" dir="2700000" algn="tl">
                    <a:srgbClr val="000000">
                      <a:alpha val="43137"/>
                    </a:srgbClr>
                  </a:outerShdw>
                </a:effectLst>
              </a:rPr>
              <a:t>¿CUÁLES SON LOS CAMBIOS EN LAS NUEVAS PRUEBAS DE SELECTIVIDAD?</a:t>
            </a:r>
            <a:endParaRPr lang="es-ES" sz="3200" b="1" u="sng" dirty="0">
              <a:solidFill>
                <a:srgbClr val="FF0000"/>
              </a:solidFill>
              <a:effectLst>
                <a:outerShdw blurRad="38100" dist="38100" dir="2700000" algn="tl">
                  <a:srgbClr val="000000">
                    <a:alpha val="43137"/>
                  </a:srgbClr>
                </a:outerShdw>
              </a:effectLst>
            </a:endParaRPr>
          </a:p>
        </p:txBody>
      </p:sp>
      <p:sp>
        <p:nvSpPr>
          <p:cNvPr id="3" name="2 Rectángulo"/>
          <p:cNvSpPr/>
          <p:nvPr/>
        </p:nvSpPr>
        <p:spPr>
          <a:xfrm>
            <a:off x="853846" y="2708920"/>
            <a:ext cx="8496944" cy="2677656"/>
          </a:xfrm>
          <a:prstGeom prst="rect">
            <a:avLst/>
          </a:prstGeom>
        </p:spPr>
        <p:txBody>
          <a:bodyPr wrap="square">
            <a:spAutoFit/>
          </a:bodyPr>
          <a:lstStyle/>
          <a:p>
            <a:pPr algn="just"/>
            <a:r>
              <a:rPr lang="es-ES" sz="2400" dirty="0"/>
              <a:t>La selectividad 2025 promete ser más justa y equitativa. </a:t>
            </a:r>
            <a:endParaRPr lang="es-ES" sz="2400" dirty="0" smtClean="0"/>
          </a:p>
          <a:p>
            <a:pPr algn="just"/>
            <a:endParaRPr lang="es-ES" sz="2400" dirty="0"/>
          </a:p>
          <a:p>
            <a:pPr algn="just"/>
            <a:r>
              <a:rPr lang="es-ES" sz="2400" dirty="0" smtClean="0"/>
              <a:t>Para </a:t>
            </a:r>
            <a:r>
              <a:rPr lang="es-ES" sz="2400" dirty="0"/>
              <a:t>ello, el Ministerio de Educación ha anunciado varios cambios respecto al modelo anterior</a:t>
            </a:r>
            <a:r>
              <a:rPr lang="es-ES" sz="2400" dirty="0" smtClean="0"/>
              <a:t>.</a:t>
            </a:r>
          </a:p>
          <a:p>
            <a:pPr algn="just"/>
            <a:r>
              <a:rPr lang="es-ES" sz="2400" dirty="0" smtClean="0"/>
              <a:t> </a:t>
            </a:r>
          </a:p>
          <a:p>
            <a:pPr algn="just"/>
            <a:r>
              <a:rPr lang="es-ES" sz="2400" dirty="0" smtClean="0"/>
              <a:t>Estos </a:t>
            </a:r>
            <a:r>
              <a:rPr lang="es-ES" sz="2400" dirty="0"/>
              <a:t>cambios pretenden que el sistema de evaluación sea lo más coherente posible a nivel nacional.</a:t>
            </a:r>
          </a:p>
        </p:txBody>
      </p:sp>
    </p:spTree>
    <p:extLst>
      <p:ext uri="{BB962C8B-B14F-4D97-AF65-F5344CB8AC3E}">
        <p14:creationId xmlns:p14="http://schemas.microsoft.com/office/powerpoint/2010/main" val="201656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32520" y="836712"/>
            <a:ext cx="8568952" cy="5016758"/>
          </a:xfrm>
          <a:prstGeom prst="rect">
            <a:avLst/>
          </a:prstGeom>
        </p:spPr>
        <p:txBody>
          <a:bodyPr wrap="square">
            <a:spAutoFit/>
          </a:bodyPr>
          <a:lstStyle/>
          <a:p>
            <a:pPr algn="just"/>
            <a:r>
              <a:rPr lang="es-ES" sz="2400" b="1" u="sng" dirty="0" smtClean="0">
                <a:solidFill>
                  <a:srgbClr val="363371"/>
                </a:solidFill>
                <a:effectLst>
                  <a:outerShdw blurRad="38100" dist="38100" dir="2700000" algn="tl">
                    <a:srgbClr val="000000">
                      <a:alpha val="43137"/>
                    </a:srgbClr>
                  </a:outerShdw>
                </a:effectLst>
              </a:rPr>
              <a:t>- MODELO ÚNICO DE EXAMEN</a:t>
            </a:r>
          </a:p>
          <a:p>
            <a:pPr algn="just"/>
            <a:endParaRPr lang="es-ES" sz="2800" b="1" u="sng" dirty="0" smtClean="0">
              <a:solidFill>
                <a:srgbClr val="FF0066"/>
              </a:solidFill>
              <a:effectLst>
                <a:outerShdw blurRad="38100" dist="38100" dir="2700000" algn="tl">
                  <a:srgbClr val="000000">
                    <a:alpha val="43137"/>
                  </a:srgbClr>
                </a:outerShdw>
              </a:effectLst>
            </a:endParaRPr>
          </a:p>
          <a:p>
            <a:pPr algn="just"/>
            <a:r>
              <a:rPr lang="es-ES" sz="2400" dirty="0" smtClean="0"/>
              <a:t>Uno </a:t>
            </a:r>
            <a:r>
              <a:rPr lang="es-ES" sz="2400" dirty="0"/>
              <a:t>de los cambios más importantes es que </a:t>
            </a:r>
            <a:r>
              <a:rPr lang="es-ES" sz="2400" b="1" i="1" dirty="0">
                <a:effectLst>
                  <a:outerShdw blurRad="38100" dist="38100" dir="2700000" algn="tl">
                    <a:srgbClr val="000000">
                      <a:alpha val="43137"/>
                    </a:srgbClr>
                  </a:outerShdw>
                </a:effectLst>
              </a:rPr>
              <a:t>se suprimirá la opción de elegir entre varios modelos de examen. </a:t>
            </a:r>
            <a:r>
              <a:rPr lang="es-ES" sz="2400" dirty="0"/>
              <a:t>En la EBAU que conocemos, los estudiantes tienen la posibilidad de elegir la opción que prefieran. </a:t>
            </a:r>
          </a:p>
          <a:p>
            <a:pPr algn="just"/>
            <a:endParaRPr lang="es-ES" sz="2400" dirty="0"/>
          </a:p>
          <a:p>
            <a:pPr algn="just"/>
            <a:r>
              <a:rPr lang="es-ES" sz="2400" dirty="0"/>
              <a:t>Pero, a partir de la selectividad </a:t>
            </a:r>
            <a:r>
              <a:rPr lang="es-ES" sz="2400" b="1" i="1" dirty="0">
                <a:effectLst>
                  <a:outerShdw blurRad="38100" dist="38100" dir="2700000" algn="tl">
                    <a:srgbClr val="000000">
                      <a:alpha val="43137"/>
                    </a:srgbClr>
                  </a:outerShdw>
                </a:effectLst>
              </a:rPr>
              <a:t>2025 todos los estudiantes harán el mismo examen,</a:t>
            </a:r>
            <a:r>
              <a:rPr lang="es-ES" sz="2400" dirty="0"/>
              <a:t> es decir, no se podrán dejar partes del temario sin estudiar. Así, desaparece el modelo A/B. </a:t>
            </a:r>
          </a:p>
          <a:p>
            <a:pPr algn="just"/>
            <a:endParaRPr lang="es-ES" sz="2400" dirty="0"/>
          </a:p>
          <a:p>
            <a:pPr algn="just"/>
            <a:r>
              <a:rPr lang="es-ES" sz="2400" dirty="0"/>
              <a:t>El objetivo es que todos los estudiantes hayan aprendido todo el contenido requerido.</a:t>
            </a:r>
          </a:p>
        </p:txBody>
      </p:sp>
    </p:spTree>
    <p:extLst>
      <p:ext uri="{BB962C8B-B14F-4D97-AF65-F5344CB8AC3E}">
        <p14:creationId xmlns:p14="http://schemas.microsoft.com/office/powerpoint/2010/main" val="225526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13262" y="1124744"/>
            <a:ext cx="8784976" cy="4524315"/>
          </a:xfrm>
          <a:prstGeom prst="rect">
            <a:avLst/>
          </a:prstGeom>
        </p:spPr>
        <p:txBody>
          <a:bodyPr wrap="square">
            <a:spAutoFit/>
          </a:bodyPr>
          <a:lstStyle/>
          <a:p>
            <a:pPr algn="just"/>
            <a:r>
              <a:rPr lang="es-ES" sz="2400" b="1" u="sng" dirty="0" smtClean="0">
                <a:solidFill>
                  <a:srgbClr val="363371"/>
                </a:solidFill>
                <a:effectLst>
                  <a:outerShdw blurRad="38100" dist="38100" dir="2700000" algn="tl">
                    <a:srgbClr val="000000">
                      <a:alpha val="43137"/>
                    </a:srgbClr>
                  </a:outerShdw>
                </a:effectLst>
              </a:rPr>
              <a:t>- LOS ERRORES ORTOGRÁFICOS Y GRAMATICALES PENALIZAN</a:t>
            </a:r>
          </a:p>
          <a:p>
            <a:pPr algn="just"/>
            <a:endParaRPr lang="es-ES" sz="2400" b="1" u="sng" dirty="0" smtClean="0">
              <a:solidFill>
                <a:srgbClr val="363371"/>
              </a:solidFill>
              <a:effectLst>
                <a:outerShdw blurRad="38100" dist="38100" dir="2700000" algn="tl">
                  <a:srgbClr val="000000">
                    <a:alpha val="43137"/>
                  </a:srgbClr>
                </a:outerShdw>
              </a:effectLst>
            </a:endParaRPr>
          </a:p>
          <a:p>
            <a:pPr algn="just"/>
            <a:r>
              <a:rPr lang="es-ES" sz="2400" dirty="0" smtClean="0"/>
              <a:t>Otro </a:t>
            </a:r>
            <a:r>
              <a:rPr lang="es-ES" sz="2400" dirty="0"/>
              <a:t>de los cambios que presenta la selectividad 2025 es la penalización por errores ortográficos y gramaticales. </a:t>
            </a:r>
            <a:endParaRPr lang="es-ES" sz="2400" dirty="0" smtClean="0"/>
          </a:p>
          <a:p>
            <a:pPr algn="just"/>
            <a:r>
              <a:rPr lang="es-ES" sz="2400" b="1" i="1" dirty="0" smtClean="0">
                <a:effectLst>
                  <a:outerShdw blurRad="38100" dist="38100" dir="2700000" algn="tl">
                    <a:srgbClr val="000000">
                      <a:alpha val="43137"/>
                    </a:srgbClr>
                  </a:outerShdw>
                </a:effectLst>
              </a:rPr>
              <a:t>En </a:t>
            </a:r>
            <a:r>
              <a:rPr lang="es-ES" sz="2400" b="1" i="1" dirty="0">
                <a:effectLst>
                  <a:outerShdw blurRad="38100" dist="38100" dir="2700000" algn="tl">
                    <a:srgbClr val="000000">
                      <a:alpha val="43137"/>
                    </a:srgbClr>
                  </a:outerShdw>
                </a:effectLst>
              </a:rPr>
              <a:t>el nuevo modelo de evaluación, las faltas de ortografía podrían reducir la nota hasta en un 10%. </a:t>
            </a:r>
          </a:p>
          <a:p>
            <a:pPr algn="just"/>
            <a:endParaRPr lang="es-ES" sz="2400" dirty="0"/>
          </a:p>
          <a:p>
            <a:pPr algn="just"/>
            <a:r>
              <a:rPr lang="es-ES" sz="2400" dirty="0"/>
              <a:t>La finalidad de esta medida está </a:t>
            </a:r>
            <a:r>
              <a:rPr lang="es-ES" sz="2400" dirty="0" smtClean="0"/>
              <a:t>clara…</a:t>
            </a:r>
          </a:p>
          <a:p>
            <a:pPr algn="just"/>
            <a:endParaRPr lang="es-ES" sz="2400" dirty="0" smtClean="0"/>
          </a:p>
          <a:p>
            <a:pPr algn="ctr"/>
            <a:r>
              <a:rPr lang="es-ES" sz="2400" b="1" i="1" dirty="0" smtClean="0">
                <a:effectLst>
                  <a:outerShdw blurRad="38100" dist="38100" dir="2700000" algn="tl">
                    <a:srgbClr val="000000">
                      <a:alpha val="43137"/>
                    </a:srgbClr>
                  </a:outerShdw>
                </a:effectLst>
              </a:rPr>
              <a:t>Hay </a:t>
            </a:r>
            <a:r>
              <a:rPr lang="es-ES" sz="2400" b="1" i="1" dirty="0">
                <a:effectLst>
                  <a:outerShdw blurRad="38100" dist="38100" dir="2700000" algn="tl">
                    <a:srgbClr val="000000">
                      <a:alpha val="43137"/>
                    </a:srgbClr>
                  </a:outerShdw>
                </a:effectLst>
              </a:rPr>
              <a:t>que prestar atención al lenguaje escrito. </a:t>
            </a:r>
            <a:endParaRPr lang="es-ES" sz="2400" b="1" i="1" dirty="0" smtClean="0">
              <a:effectLst>
                <a:outerShdw blurRad="38100" dist="38100" dir="2700000" algn="tl">
                  <a:srgbClr val="000000">
                    <a:alpha val="43137"/>
                  </a:srgbClr>
                </a:outerShdw>
              </a:effectLst>
            </a:endParaRPr>
          </a:p>
          <a:p>
            <a:pPr algn="ctr"/>
            <a:r>
              <a:rPr lang="es-ES" sz="2400" b="1" i="1" dirty="0" smtClean="0">
                <a:effectLst>
                  <a:outerShdw blurRad="38100" dist="38100" dir="2700000" algn="tl">
                    <a:srgbClr val="000000">
                      <a:alpha val="43137"/>
                    </a:srgbClr>
                  </a:outerShdw>
                </a:effectLst>
              </a:rPr>
              <a:t>Saber </a:t>
            </a:r>
            <a:r>
              <a:rPr lang="es-ES" sz="2400" b="1" i="1" dirty="0">
                <a:effectLst>
                  <a:outerShdw blurRad="38100" dist="38100" dir="2700000" algn="tl">
                    <a:srgbClr val="000000">
                      <a:alpha val="43137"/>
                    </a:srgbClr>
                  </a:outerShdw>
                </a:effectLst>
              </a:rPr>
              <a:t>comunicarse es vital no sólo en el ámbito académico, sino también en el profesional. </a:t>
            </a:r>
          </a:p>
        </p:txBody>
      </p:sp>
    </p:spTree>
    <p:extLst>
      <p:ext uri="{BB962C8B-B14F-4D97-AF65-F5344CB8AC3E}">
        <p14:creationId xmlns:p14="http://schemas.microsoft.com/office/powerpoint/2010/main" val="188271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76536" y="1700808"/>
            <a:ext cx="8424936" cy="2862322"/>
          </a:xfrm>
          <a:prstGeom prst="rect">
            <a:avLst/>
          </a:prstGeom>
        </p:spPr>
        <p:txBody>
          <a:bodyPr wrap="square">
            <a:spAutoFit/>
          </a:bodyPr>
          <a:lstStyle/>
          <a:p>
            <a:pPr algn="just"/>
            <a:r>
              <a:rPr lang="es-ES" b="1" i="1" dirty="0">
                <a:solidFill>
                  <a:srgbClr val="363371"/>
                </a:solidFill>
              </a:rPr>
              <a:t>En todos los ejercicios de la prueba de acceso a la universidad se valorarán específicamente la </a:t>
            </a:r>
            <a:r>
              <a:rPr lang="es-ES" b="1" i="1" dirty="0" smtClean="0">
                <a:solidFill>
                  <a:srgbClr val="363371"/>
                </a:solidFill>
              </a:rPr>
              <a:t>capacidad expresiva </a:t>
            </a:r>
            <a:r>
              <a:rPr lang="es-ES" b="1" i="1" dirty="0">
                <a:solidFill>
                  <a:srgbClr val="363371"/>
                </a:solidFill>
              </a:rPr>
              <a:t>y la corrección idiomática de los estudiantes, y para ello </a:t>
            </a:r>
            <a:r>
              <a:rPr lang="es-ES" b="1" i="1" dirty="0">
                <a:solidFill>
                  <a:srgbClr val="363371"/>
                </a:solidFill>
                <a:effectLst>
                  <a:outerShdw blurRad="38100" dist="38100" dir="2700000" algn="tl">
                    <a:srgbClr val="000000">
                      <a:alpha val="43137"/>
                    </a:srgbClr>
                  </a:outerShdw>
                </a:effectLst>
              </a:rPr>
              <a:t>se tendrá en cuenta, además de </a:t>
            </a:r>
            <a:r>
              <a:rPr lang="es-ES" b="1" i="1" dirty="0" smtClean="0">
                <a:solidFill>
                  <a:srgbClr val="363371"/>
                </a:solidFill>
                <a:effectLst>
                  <a:outerShdw blurRad="38100" dist="38100" dir="2700000" algn="tl">
                    <a:srgbClr val="000000">
                      <a:alpha val="43137"/>
                    </a:srgbClr>
                  </a:outerShdw>
                </a:effectLst>
              </a:rPr>
              <a:t>la adecuación </a:t>
            </a:r>
            <a:r>
              <a:rPr lang="es-ES" b="1" i="1" dirty="0">
                <a:solidFill>
                  <a:srgbClr val="363371"/>
                </a:solidFill>
                <a:effectLst>
                  <a:outerShdw blurRad="38100" dist="38100" dir="2700000" algn="tl">
                    <a:srgbClr val="000000">
                      <a:alpha val="43137"/>
                    </a:srgbClr>
                  </a:outerShdw>
                </a:effectLst>
              </a:rPr>
              <a:t>a lo solicitado en el enunciado</a:t>
            </a:r>
            <a:r>
              <a:rPr lang="es-ES" b="1" i="1" dirty="0" smtClean="0">
                <a:solidFill>
                  <a:srgbClr val="363371"/>
                </a:solidFill>
                <a:effectLst>
                  <a:outerShdw blurRad="38100" dist="38100" dir="2700000" algn="tl">
                    <a:srgbClr val="000000">
                      <a:alpha val="43137"/>
                    </a:srgbClr>
                  </a:outerShdw>
                </a:effectLst>
              </a:rPr>
              <a:t>:</a:t>
            </a:r>
          </a:p>
          <a:p>
            <a:pPr algn="just"/>
            <a:endParaRPr lang="es-ES" b="1" i="1" dirty="0">
              <a:solidFill>
                <a:srgbClr val="363371"/>
              </a:solidFill>
              <a:effectLst>
                <a:outerShdw blurRad="38100" dist="38100" dir="2700000" algn="tl">
                  <a:srgbClr val="000000">
                    <a:alpha val="43137"/>
                  </a:srgbClr>
                </a:outerShdw>
              </a:effectLst>
            </a:endParaRPr>
          </a:p>
          <a:p>
            <a:pPr algn="just"/>
            <a:r>
              <a:rPr lang="es-ES" b="1" i="1" dirty="0" smtClean="0">
                <a:solidFill>
                  <a:srgbClr val="363371"/>
                </a:solidFill>
                <a:effectLst>
                  <a:outerShdw blurRad="38100" dist="38100" dir="2700000" algn="tl">
                    <a:srgbClr val="000000">
                      <a:alpha val="43137"/>
                    </a:srgbClr>
                  </a:outerShdw>
                </a:effectLst>
              </a:rPr>
              <a:t>	a</a:t>
            </a:r>
            <a:r>
              <a:rPr lang="es-ES" b="1" i="1" dirty="0">
                <a:solidFill>
                  <a:srgbClr val="363371"/>
                </a:solidFill>
                <a:effectLst>
                  <a:outerShdw blurRad="38100" dist="38100" dir="2700000" algn="tl">
                    <a:srgbClr val="000000">
                      <a:alpha val="43137"/>
                    </a:srgbClr>
                  </a:outerShdw>
                </a:effectLst>
              </a:rPr>
              <a:t>) La corrección ortográfica (grafías, tildes y puntuación</a:t>
            </a:r>
            <a:r>
              <a:rPr lang="es-ES" b="1" i="1" dirty="0" smtClean="0">
                <a:solidFill>
                  <a:srgbClr val="363371"/>
                </a:solidFill>
                <a:effectLst>
                  <a:outerShdw blurRad="38100" dist="38100" dir="2700000" algn="tl">
                    <a:srgbClr val="000000">
                      <a:alpha val="43137"/>
                    </a:srgbClr>
                  </a:outerShdw>
                </a:effectLst>
              </a:rPr>
              <a:t>).</a:t>
            </a:r>
          </a:p>
          <a:p>
            <a:pPr algn="just"/>
            <a:endParaRPr lang="es-ES" b="1" i="1" dirty="0">
              <a:solidFill>
                <a:srgbClr val="363371"/>
              </a:solidFill>
              <a:effectLst>
                <a:outerShdw blurRad="38100" dist="38100" dir="2700000" algn="tl">
                  <a:srgbClr val="000000">
                    <a:alpha val="43137"/>
                  </a:srgbClr>
                </a:outerShdw>
              </a:effectLst>
            </a:endParaRPr>
          </a:p>
          <a:p>
            <a:pPr algn="just"/>
            <a:r>
              <a:rPr lang="es-ES" b="1" i="1" dirty="0" smtClean="0">
                <a:solidFill>
                  <a:srgbClr val="363371"/>
                </a:solidFill>
                <a:effectLst>
                  <a:outerShdw blurRad="38100" dist="38100" dir="2700000" algn="tl">
                    <a:srgbClr val="000000">
                      <a:alpha val="43137"/>
                    </a:srgbClr>
                  </a:outerShdw>
                </a:effectLst>
              </a:rPr>
              <a:t>	b</a:t>
            </a:r>
            <a:r>
              <a:rPr lang="es-ES" b="1" i="1" dirty="0">
                <a:solidFill>
                  <a:srgbClr val="363371"/>
                </a:solidFill>
                <a:effectLst>
                  <a:outerShdw blurRad="38100" dist="38100" dir="2700000" algn="tl">
                    <a:srgbClr val="000000">
                      <a:alpha val="43137"/>
                    </a:srgbClr>
                  </a:outerShdw>
                </a:effectLst>
              </a:rPr>
              <a:t>) La coherencia, la cohesión, la corrección gramatical, la corrección léxica y la presentación.</a:t>
            </a:r>
          </a:p>
        </p:txBody>
      </p:sp>
    </p:spTree>
    <p:extLst>
      <p:ext uri="{BB962C8B-B14F-4D97-AF65-F5344CB8AC3E}">
        <p14:creationId xmlns:p14="http://schemas.microsoft.com/office/powerpoint/2010/main" val="2449660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8292" y="908720"/>
            <a:ext cx="8856984" cy="5016758"/>
          </a:xfrm>
          <a:prstGeom prst="rect">
            <a:avLst/>
          </a:prstGeom>
        </p:spPr>
        <p:txBody>
          <a:bodyPr wrap="square">
            <a:spAutoFit/>
          </a:bodyPr>
          <a:lstStyle/>
          <a:p>
            <a:pPr algn="just"/>
            <a:r>
              <a:rPr lang="es-ES" b="1" i="1" dirty="0">
                <a:solidFill>
                  <a:srgbClr val="363371"/>
                </a:solidFill>
                <a:effectLst>
                  <a:outerShdw blurRad="38100" dist="38100" dir="2700000" algn="tl">
                    <a:srgbClr val="000000">
                      <a:alpha val="43137"/>
                    </a:srgbClr>
                  </a:outerShdw>
                </a:effectLst>
              </a:rPr>
              <a:t>Las penalizaciones por errores en lo </a:t>
            </a:r>
            <a:r>
              <a:rPr lang="es-ES" b="1" i="1" dirty="0" smtClean="0">
                <a:solidFill>
                  <a:srgbClr val="363371"/>
                </a:solidFill>
                <a:effectLst>
                  <a:outerShdw blurRad="38100" dist="38100" dir="2700000" algn="tl">
                    <a:srgbClr val="000000">
                      <a:alpha val="43137"/>
                    </a:srgbClr>
                  </a:outerShdw>
                </a:effectLst>
              </a:rPr>
              <a:t>anterior se </a:t>
            </a:r>
            <a:r>
              <a:rPr lang="es-ES" b="1" i="1" dirty="0">
                <a:solidFill>
                  <a:srgbClr val="363371"/>
                </a:solidFill>
                <a:effectLst>
                  <a:outerShdw blurRad="38100" dist="38100" dir="2700000" algn="tl">
                    <a:srgbClr val="000000">
                      <a:alpha val="43137"/>
                    </a:srgbClr>
                  </a:outerShdw>
                </a:effectLst>
              </a:rPr>
              <a:t>aplicarán atendiendo a los siguientes criterios</a:t>
            </a:r>
            <a:r>
              <a:rPr lang="es-ES" b="1" i="1" dirty="0" smtClean="0">
                <a:solidFill>
                  <a:srgbClr val="363371"/>
                </a:solidFill>
                <a:effectLst>
                  <a:outerShdw blurRad="38100" dist="38100" dir="2700000" algn="tl">
                    <a:srgbClr val="000000">
                      <a:alpha val="43137"/>
                    </a:srgbClr>
                  </a:outerShdw>
                </a:effectLst>
              </a:rPr>
              <a:t>:</a:t>
            </a:r>
          </a:p>
          <a:p>
            <a:pPr algn="just"/>
            <a:endParaRPr lang="es-ES" b="1" i="1" dirty="0">
              <a:solidFill>
                <a:srgbClr val="363371"/>
              </a:solidFill>
              <a:effectLst>
                <a:outerShdw blurRad="38100" dist="38100" dir="2700000" algn="tl">
                  <a:srgbClr val="000000">
                    <a:alpha val="43137"/>
                  </a:srgbClr>
                </a:outerShdw>
              </a:effectLst>
            </a:endParaRPr>
          </a:p>
          <a:p>
            <a:pPr algn="just"/>
            <a:r>
              <a:rPr lang="es-ES" b="1" i="1" dirty="0" smtClean="0">
                <a:solidFill>
                  <a:srgbClr val="363371"/>
                </a:solidFill>
                <a:effectLst>
                  <a:outerShdw blurRad="38100" dist="38100" dir="2700000" algn="tl">
                    <a:srgbClr val="000000">
                      <a:alpha val="43137"/>
                    </a:srgbClr>
                  </a:outerShdw>
                </a:effectLst>
              </a:rPr>
              <a:t>La </a:t>
            </a:r>
            <a:r>
              <a:rPr lang="es-ES" b="1" i="1" dirty="0">
                <a:solidFill>
                  <a:srgbClr val="363371"/>
                </a:solidFill>
                <a:effectLst>
                  <a:outerShdw blurRad="38100" dist="38100" dir="2700000" algn="tl">
                    <a:srgbClr val="000000">
                      <a:alpha val="43137"/>
                    </a:srgbClr>
                  </a:outerShdw>
                </a:effectLst>
              </a:rPr>
              <a:t>máxima deducción global en el ejercicio será un punto </a:t>
            </a:r>
            <a:r>
              <a:rPr lang="es-ES" b="1" i="1" dirty="0">
                <a:solidFill>
                  <a:srgbClr val="363371"/>
                </a:solidFill>
              </a:rPr>
              <a:t>de la forma siguiente:</a:t>
            </a:r>
          </a:p>
          <a:p>
            <a:pPr algn="just"/>
            <a:r>
              <a:rPr lang="es-ES" b="1" i="1" dirty="0" smtClean="0">
                <a:solidFill>
                  <a:srgbClr val="363371"/>
                </a:solidFill>
              </a:rPr>
              <a:t>     - </a:t>
            </a:r>
            <a:r>
              <a:rPr lang="es-ES" b="1" i="1" dirty="0">
                <a:solidFill>
                  <a:srgbClr val="363371"/>
                </a:solidFill>
              </a:rPr>
              <a:t>Los dos primeros errores ortográficos no se penalizarán.</a:t>
            </a:r>
          </a:p>
          <a:p>
            <a:pPr algn="just"/>
            <a:r>
              <a:rPr lang="es-ES" b="1" i="1" dirty="0" smtClean="0">
                <a:solidFill>
                  <a:srgbClr val="363371"/>
                </a:solidFill>
              </a:rPr>
              <a:t>     - </a:t>
            </a:r>
            <a:r>
              <a:rPr lang="es-ES" b="1" i="1" dirty="0">
                <a:solidFill>
                  <a:srgbClr val="363371"/>
                </a:solidFill>
              </a:rPr>
              <a:t>Cuando se repita la misma falta de ortografía se contará como una sola.</a:t>
            </a:r>
          </a:p>
          <a:p>
            <a:pPr algn="just"/>
            <a:r>
              <a:rPr lang="es-ES" b="1" i="1" dirty="0" smtClean="0">
                <a:solidFill>
                  <a:srgbClr val="363371"/>
                </a:solidFill>
              </a:rPr>
              <a:t>     - A </a:t>
            </a:r>
            <a:r>
              <a:rPr lang="es-ES" b="1" i="1" dirty="0">
                <a:solidFill>
                  <a:srgbClr val="363371"/>
                </a:solidFill>
              </a:rPr>
              <a:t>partir de la tercera falta de ortografía se deducirán -0,10 puntos hasta un máximo de </a:t>
            </a:r>
            <a:r>
              <a:rPr lang="es-ES" b="1" i="1" dirty="0" smtClean="0">
                <a:solidFill>
                  <a:srgbClr val="363371"/>
                </a:solidFill>
              </a:rPr>
              <a:t>un punto</a:t>
            </a:r>
            <a:r>
              <a:rPr lang="es-ES" b="1" i="1" dirty="0">
                <a:solidFill>
                  <a:srgbClr val="363371"/>
                </a:solidFill>
              </a:rPr>
              <a:t>.</a:t>
            </a:r>
          </a:p>
          <a:p>
            <a:pPr algn="just"/>
            <a:r>
              <a:rPr lang="es-ES" b="1" i="1" dirty="0" smtClean="0">
                <a:solidFill>
                  <a:srgbClr val="363371"/>
                </a:solidFill>
              </a:rPr>
              <a:t>     - </a:t>
            </a:r>
            <a:r>
              <a:rPr lang="es-ES" b="1" i="1" dirty="0">
                <a:solidFill>
                  <a:srgbClr val="363371"/>
                </a:solidFill>
              </a:rPr>
              <a:t>Por errores en la redacción, en la presentación, falta de coherencia, falta de </a:t>
            </a:r>
            <a:r>
              <a:rPr lang="es-ES" b="1" i="1" dirty="0" smtClean="0">
                <a:solidFill>
                  <a:srgbClr val="363371"/>
                </a:solidFill>
              </a:rPr>
              <a:t>cohesión, incorrección </a:t>
            </a:r>
            <a:r>
              <a:rPr lang="es-ES" b="1" i="1" dirty="0">
                <a:solidFill>
                  <a:srgbClr val="363371"/>
                </a:solidFill>
              </a:rPr>
              <a:t>léxica e incorrección </a:t>
            </a:r>
            <a:r>
              <a:rPr lang="es-ES" b="1" i="1" dirty="0" smtClean="0">
                <a:solidFill>
                  <a:srgbClr val="363371"/>
                </a:solidFill>
              </a:rPr>
              <a:t>gramatical se </a:t>
            </a:r>
            <a:r>
              <a:rPr lang="es-ES" b="1" i="1" dirty="0">
                <a:solidFill>
                  <a:srgbClr val="363371"/>
                </a:solidFill>
              </a:rPr>
              <a:t>podrá deducir un máximo de medio punto</a:t>
            </a:r>
            <a:r>
              <a:rPr lang="es-ES" b="1" i="1" dirty="0" smtClean="0">
                <a:solidFill>
                  <a:srgbClr val="363371"/>
                </a:solidFill>
              </a:rPr>
              <a:t>.</a:t>
            </a:r>
          </a:p>
          <a:p>
            <a:pPr algn="just"/>
            <a:endParaRPr lang="es-ES" b="1" i="1" dirty="0">
              <a:solidFill>
                <a:srgbClr val="363371"/>
              </a:solidFill>
            </a:endParaRPr>
          </a:p>
          <a:p>
            <a:pPr algn="just"/>
            <a:r>
              <a:rPr lang="es-ES" b="1" i="1" dirty="0">
                <a:solidFill>
                  <a:srgbClr val="363371"/>
                </a:solidFill>
              </a:rPr>
              <a:t>Obsérvese que </a:t>
            </a:r>
            <a:r>
              <a:rPr lang="es-ES" b="1" i="1" dirty="0">
                <a:solidFill>
                  <a:srgbClr val="363371"/>
                </a:solidFill>
                <a:effectLst>
                  <a:outerShdw blurRad="38100" dist="38100" dir="2700000" algn="tl">
                    <a:srgbClr val="000000">
                      <a:alpha val="43137"/>
                    </a:srgbClr>
                  </a:outerShdw>
                </a:effectLst>
              </a:rPr>
              <a:t>en aquellos casos en los que la suma de las deducciones anteriores sea superior a un </a:t>
            </a:r>
            <a:r>
              <a:rPr lang="es-ES" b="1" i="1" dirty="0" smtClean="0">
                <a:solidFill>
                  <a:srgbClr val="363371"/>
                </a:solidFill>
                <a:effectLst>
                  <a:outerShdw blurRad="38100" dist="38100" dir="2700000" algn="tl">
                    <a:srgbClr val="000000">
                      <a:alpha val="43137"/>
                    </a:srgbClr>
                  </a:outerShdw>
                </a:effectLst>
              </a:rPr>
              <a:t>punto, esta </a:t>
            </a:r>
            <a:r>
              <a:rPr lang="es-ES" b="1" i="1" dirty="0">
                <a:solidFill>
                  <a:srgbClr val="363371"/>
                </a:solidFill>
                <a:effectLst>
                  <a:outerShdw blurRad="38100" dist="38100" dir="2700000" algn="tl">
                    <a:srgbClr val="000000">
                      <a:alpha val="43137"/>
                    </a:srgbClr>
                  </a:outerShdw>
                </a:effectLst>
              </a:rPr>
              <a:t>será la máxima deducción </a:t>
            </a:r>
            <a:r>
              <a:rPr lang="es-ES" b="1" i="1" dirty="0" smtClean="0">
                <a:solidFill>
                  <a:srgbClr val="363371"/>
                </a:solidFill>
                <a:effectLst>
                  <a:outerShdw blurRad="38100" dist="38100" dir="2700000" algn="tl">
                    <a:srgbClr val="000000">
                      <a:alpha val="43137"/>
                    </a:srgbClr>
                  </a:outerShdw>
                </a:effectLst>
              </a:rPr>
              <a:t>permitida.</a:t>
            </a:r>
          </a:p>
          <a:p>
            <a:pPr algn="just"/>
            <a:endParaRPr lang="es-ES" b="1" i="1" dirty="0">
              <a:solidFill>
                <a:srgbClr val="363371"/>
              </a:solidFill>
              <a:effectLst>
                <a:outerShdw blurRad="38100" dist="38100" dir="2700000" algn="tl">
                  <a:srgbClr val="000000">
                    <a:alpha val="43137"/>
                  </a:srgbClr>
                </a:outerShdw>
              </a:effectLst>
            </a:endParaRPr>
          </a:p>
          <a:p>
            <a:pPr algn="just"/>
            <a:endParaRPr lang="es-ES" b="1" i="1" dirty="0" smtClean="0">
              <a:solidFill>
                <a:srgbClr val="363371"/>
              </a:solidFill>
            </a:endParaRPr>
          </a:p>
        </p:txBody>
      </p:sp>
    </p:spTree>
    <p:extLst>
      <p:ext uri="{BB962C8B-B14F-4D97-AF65-F5344CB8AC3E}">
        <p14:creationId xmlns:p14="http://schemas.microsoft.com/office/powerpoint/2010/main" val="2183130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9718" y="2204864"/>
            <a:ext cx="8856984" cy="1631216"/>
          </a:xfrm>
          <a:prstGeom prst="rect">
            <a:avLst/>
          </a:prstGeom>
        </p:spPr>
        <p:txBody>
          <a:bodyPr wrap="square">
            <a:spAutoFit/>
          </a:bodyPr>
          <a:lstStyle/>
          <a:p>
            <a:pPr algn="just"/>
            <a:endParaRPr lang="es-ES" b="1" i="1" dirty="0">
              <a:solidFill>
                <a:srgbClr val="363371"/>
              </a:solidFill>
              <a:effectLst>
                <a:outerShdw blurRad="38100" dist="38100" dir="2700000" algn="tl">
                  <a:srgbClr val="000000">
                    <a:alpha val="43137"/>
                  </a:srgbClr>
                </a:outerShdw>
              </a:effectLst>
            </a:endParaRPr>
          </a:p>
          <a:p>
            <a:pPr algn="just"/>
            <a:endParaRPr lang="es-ES" b="1" i="1" dirty="0" smtClean="0">
              <a:solidFill>
                <a:srgbClr val="363371"/>
              </a:solidFill>
            </a:endParaRPr>
          </a:p>
          <a:p>
            <a:pPr algn="just"/>
            <a:r>
              <a:rPr lang="es-ES" b="1" i="1" dirty="0" smtClean="0">
                <a:solidFill>
                  <a:srgbClr val="363371"/>
                </a:solidFill>
              </a:rPr>
              <a:t>Estos </a:t>
            </a:r>
            <a:r>
              <a:rPr lang="es-ES" b="1" i="1" dirty="0">
                <a:solidFill>
                  <a:srgbClr val="363371"/>
                </a:solidFill>
              </a:rPr>
              <a:t>criterios generales </a:t>
            </a:r>
            <a:r>
              <a:rPr lang="es-ES" b="1" i="1" dirty="0">
                <a:solidFill>
                  <a:srgbClr val="363371"/>
                </a:solidFill>
                <a:effectLst>
                  <a:outerShdw blurRad="38100" dist="38100" dir="2700000" algn="tl">
                    <a:srgbClr val="000000">
                      <a:alpha val="43137"/>
                    </a:srgbClr>
                  </a:outerShdw>
                </a:effectLst>
              </a:rPr>
              <a:t>se aplicarán en todas las materias</a:t>
            </a:r>
            <a:r>
              <a:rPr lang="es-ES" b="1" i="1" dirty="0">
                <a:solidFill>
                  <a:srgbClr val="363371"/>
                </a:solidFill>
              </a:rPr>
              <a:t>, excepto en Lengua Castellana y Literatura </a:t>
            </a:r>
            <a:r>
              <a:rPr lang="es-ES" b="1" i="1" dirty="0" smtClean="0">
                <a:solidFill>
                  <a:srgbClr val="363371"/>
                </a:solidFill>
              </a:rPr>
              <a:t>II, Lengua </a:t>
            </a:r>
            <a:r>
              <a:rPr lang="es-ES" b="1" i="1" dirty="0">
                <a:solidFill>
                  <a:srgbClr val="363371"/>
                </a:solidFill>
              </a:rPr>
              <a:t>Cooficial y Literatura II y Lengua Extranjera II, que aplican sus propios criterios.</a:t>
            </a:r>
          </a:p>
        </p:txBody>
      </p:sp>
    </p:spTree>
    <p:extLst>
      <p:ext uri="{BB962C8B-B14F-4D97-AF65-F5344CB8AC3E}">
        <p14:creationId xmlns:p14="http://schemas.microsoft.com/office/powerpoint/2010/main" val="3862480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90259" y="1196752"/>
            <a:ext cx="8712968" cy="4154984"/>
          </a:xfrm>
          <a:prstGeom prst="rect">
            <a:avLst/>
          </a:prstGeom>
        </p:spPr>
        <p:txBody>
          <a:bodyPr wrap="square">
            <a:spAutoFit/>
          </a:bodyPr>
          <a:lstStyle/>
          <a:p>
            <a:pPr algn="just"/>
            <a:r>
              <a:rPr lang="es-ES" sz="2400" b="1" u="sng" dirty="0" smtClean="0">
                <a:solidFill>
                  <a:srgbClr val="363371"/>
                </a:solidFill>
                <a:effectLst>
                  <a:outerShdw blurRad="38100" dist="38100" dir="2700000" algn="tl">
                    <a:srgbClr val="000000">
                      <a:alpha val="43137"/>
                    </a:srgbClr>
                  </a:outerShdw>
                </a:effectLst>
              </a:rPr>
              <a:t>- PROCESO DE REVISIÓN MEJORADO</a:t>
            </a:r>
          </a:p>
          <a:p>
            <a:pPr marL="342900" indent="-342900" algn="just">
              <a:buFontTx/>
              <a:buChar char="-"/>
            </a:pPr>
            <a:endParaRPr lang="es-ES" sz="2400" b="1" u="sng" dirty="0" smtClean="0">
              <a:solidFill>
                <a:srgbClr val="363371"/>
              </a:solidFill>
              <a:effectLst>
                <a:outerShdw blurRad="38100" dist="38100" dir="2700000" algn="tl">
                  <a:srgbClr val="000000">
                    <a:alpha val="43137"/>
                  </a:srgbClr>
                </a:outerShdw>
              </a:effectLst>
            </a:endParaRPr>
          </a:p>
          <a:p>
            <a:pPr algn="just"/>
            <a:r>
              <a:rPr lang="es-ES" sz="2400" dirty="0" smtClean="0"/>
              <a:t>Hasta </a:t>
            </a:r>
            <a:r>
              <a:rPr lang="es-ES" sz="2400" dirty="0"/>
              <a:t>ahora, un solo profesor hacía la corrección del examen. </a:t>
            </a:r>
            <a:endParaRPr lang="es-ES" sz="2400" dirty="0" smtClean="0"/>
          </a:p>
          <a:p>
            <a:pPr algn="just"/>
            <a:r>
              <a:rPr lang="es-ES" sz="2400" dirty="0" smtClean="0"/>
              <a:t>Con </a:t>
            </a:r>
            <a:r>
              <a:rPr lang="es-ES" sz="2400" dirty="0"/>
              <a:t>el modelo de selectividad 2025, </a:t>
            </a:r>
            <a:r>
              <a:rPr lang="es-ES" sz="2400" b="1" i="1" dirty="0">
                <a:effectLst>
                  <a:outerShdw blurRad="38100" dist="38100" dir="2700000" algn="tl">
                    <a:srgbClr val="000000">
                      <a:alpha val="43137"/>
                    </a:srgbClr>
                  </a:outerShdw>
                </a:effectLst>
              </a:rPr>
              <a:t>habrá una primera corrección por parte de un profesor y luego una segunda corrección completa. </a:t>
            </a:r>
          </a:p>
          <a:p>
            <a:pPr algn="just"/>
            <a:endParaRPr lang="es-ES" sz="2400" dirty="0"/>
          </a:p>
          <a:p>
            <a:pPr algn="just"/>
            <a:r>
              <a:rPr lang="es-ES" sz="2400" b="1" i="1" dirty="0">
                <a:effectLst>
                  <a:outerShdw blurRad="38100" dist="38100" dir="2700000" algn="tl">
                    <a:srgbClr val="000000">
                      <a:alpha val="43137"/>
                    </a:srgbClr>
                  </a:outerShdw>
                </a:effectLst>
              </a:rPr>
              <a:t>Si hay una diferencia de dos o más puntos entre la primera y la segunda, se hará una tercera revisión. </a:t>
            </a:r>
            <a:endParaRPr lang="es-ES" sz="2400" b="1" i="1" dirty="0" smtClean="0">
              <a:effectLst>
                <a:outerShdw blurRad="38100" dist="38100" dir="2700000" algn="tl">
                  <a:srgbClr val="000000">
                    <a:alpha val="43137"/>
                  </a:srgbClr>
                </a:outerShdw>
              </a:effectLst>
            </a:endParaRPr>
          </a:p>
          <a:p>
            <a:pPr algn="just"/>
            <a:endParaRPr lang="es-ES" sz="2400" b="1" i="1" dirty="0">
              <a:effectLst>
                <a:outerShdw blurRad="38100" dist="38100" dir="2700000" algn="tl">
                  <a:srgbClr val="000000">
                    <a:alpha val="43137"/>
                  </a:srgbClr>
                </a:outerShdw>
              </a:effectLst>
            </a:endParaRPr>
          </a:p>
          <a:p>
            <a:pPr algn="just"/>
            <a:r>
              <a:rPr lang="es-ES" sz="2400" dirty="0" smtClean="0"/>
              <a:t>Por </a:t>
            </a:r>
            <a:r>
              <a:rPr lang="es-ES" sz="2400" dirty="0"/>
              <a:t>tanto, el proceso de revisión está mucho más detallado en este nuevo modelo de evaluación. </a:t>
            </a:r>
          </a:p>
        </p:txBody>
      </p:sp>
    </p:spTree>
    <p:extLst>
      <p:ext uri="{BB962C8B-B14F-4D97-AF65-F5344CB8AC3E}">
        <p14:creationId xmlns:p14="http://schemas.microsoft.com/office/powerpoint/2010/main" val="3112793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00927" y="764704"/>
            <a:ext cx="8712968" cy="5262979"/>
          </a:xfrm>
          <a:prstGeom prst="rect">
            <a:avLst/>
          </a:prstGeom>
        </p:spPr>
        <p:txBody>
          <a:bodyPr wrap="square">
            <a:spAutoFit/>
          </a:bodyPr>
          <a:lstStyle/>
          <a:p>
            <a:pPr algn="just"/>
            <a:r>
              <a:rPr lang="es-ES" sz="2400" b="1" u="sng" dirty="0" smtClean="0">
                <a:solidFill>
                  <a:srgbClr val="363371"/>
                </a:solidFill>
                <a:effectLst>
                  <a:outerShdw blurRad="38100" dist="38100" dir="2700000" algn="tl">
                    <a:srgbClr val="000000">
                      <a:alpha val="43137"/>
                    </a:srgbClr>
                  </a:outerShdw>
                </a:effectLst>
              </a:rPr>
              <a:t>- CRITERIOS UNIFORMES</a:t>
            </a:r>
          </a:p>
          <a:p>
            <a:pPr marL="342900" indent="-342900" algn="just">
              <a:buFontTx/>
              <a:buChar char="-"/>
            </a:pPr>
            <a:endParaRPr lang="es-ES" sz="2400" dirty="0"/>
          </a:p>
          <a:p>
            <a:pPr algn="just"/>
            <a:r>
              <a:rPr lang="es-ES" sz="2400" dirty="0"/>
              <a:t>Este es uno de los grandes dolores de cabeza cada vez que se celebra la selectividad. </a:t>
            </a:r>
            <a:endParaRPr lang="es-ES" sz="2400" dirty="0" smtClean="0"/>
          </a:p>
          <a:p>
            <a:pPr algn="just"/>
            <a:r>
              <a:rPr lang="es-ES" sz="2400" dirty="0" smtClean="0"/>
              <a:t>Los </a:t>
            </a:r>
            <a:r>
              <a:rPr lang="es-ES" sz="2400" dirty="0"/>
              <a:t>estudiantes de distintas comunidades autónomas se quejan de la desigualdad en sus criterios de evaluación. </a:t>
            </a:r>
          </a:p>
          <a:p>
            <a:pPr algn="just"/>
            <a:endParaRPr lang="es-ES" sz="2400" dirty="0"/>
          </a:p>
          <a:p>
            <a:pPr algn="just"/>
            <a:r>
              <a:rPr lang="es-ES" sz="2400" dirty="0"/>
              <a:t>La selectividad 2025 pretende acabar con esto o, al menos, reducir esta desigualdad. </a:t>
            </a:r>
            <a:endParaRPr lang="es-ES" sz="2400" dirty="0" smtClean="0"/>
          </a:p>
          <a:p>
            <a:pPr algn="just"/>
            <a:r>
              <a:rPr lang="es-ES" sz="2400" b="1" i="1" dirty="0" smtClean="0">
                <a:effectLst>
                  <a:outerShdw blurRad="38100" dist="38100" dir="2700000" algn="tl">
                    <a:srgbClr val="000000">
                      <a:alpha val="43137"/>
                    </a:srgbClr>
                  </a:outerShdw>
                </a:effectLst>
              </a:rPr>
              <a:t>Las </a:t>
            </a:r>
            <a:r>
              <a:rPr lang="es-ES" sz="2400" b="1" i="1" dirty="0">
                <a:effectLst>
                  <a:outerShdw blurRad="38100" dist="38100" dir="2700000" algn="tl">
                    <a:srgbClr val="000000">
                      <a:alpha val="43137"/>
                    </a:srgbClr>
                  </a:outerShdw>
                </a:effectLst>
              </a:rPr>
              <a:t>nuevas pruebas de evaluación establecerán criterios uniformes para la corrección y la evaluación de los exámenes. </a:t>
            </a:r>
          </a:p>
          <a:p>
            <a:pPr algn="just"/>
            <a:endParaRPr lang="es-ES" sz="2400" dirty="0"/>
          </a:p>
          <a:p>
            <a:pPr algn="just"/>
            <a:r>
              <a:rPr lang="es-ES" sz="2400" dirty="0"/>
              <a:t>Así, el estudiante de Madrid será evaluado bajo los mismos criterios que los de Canarias.</a:t>
            </a:r>
          </a:p>
        </p:txBody>
      </p:sp>
    </p:spTree>
    <p:extLst>
      <p:ext uri="{BB962C8B-B14F-4D97-AF65-F5344CB8AC3E}">
        <p14:creationId xmlns:p14="http://schemas.microsoft.com/office/powerpoint/2010/main" val="953320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32520" y="2305616"/>
            <a:ext cx="8928992" cy="1569660"/>
          </a:xfrm>
          <a:prstGeom prst="rect">
            <a:avLst/>
          </a:prstGeom>
        </p:spPr>
        <p:txBody>
          <a:bodyPr wrap="square">
            <a:spAutoFit/>
          </a:bodyPr>
          <a:lstStyle/>
          <a:p>
            <a:pPr algn="ctr"/>
            <a:r>
              <a:rPr lang="es-ES" sz="2400" b="1" dirty="0">
                <a:effectLst>
                  <a:outerShdw blurRad="38100" dist="38100" dir="2700000" algn="tl">
                    <a:srgbClr val="000000">
                      <a:alpha val="43137"/>
                    </a:srgbClr>
                  </a:outerShdw>
                </a:effectLst>
              </a:rPr>
              <a:t>Aunque los criterios de corrección y la estructura de examen sí cumple unos mínimos y se ha homogeneizado en todas las comunidades, los contenidos curriculares son diferentes en cada una, por lo que no es el mismo examen de selectividad en toda España.</a:t>
            </a:r>
          </a:p>
        </p:txBody>
      </p:sp>
    </p:spTree>
    <p:extLst>
      <p:ext uri="{BB962C8B-B14F-4D97-AF65-F5344CB8AC3E}">
        <p14:creationId xmlns:p14="http://schemas.microsoft.com/office/powerpoint/2010/main" val="380004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2002" y="525327"/>
            <a:ext cx="8856984" cy="5632311"/>
          </a:xfrm>
          <a:prstGeom prst="rect">
            <a:avLst/>
          </a:prstGeom>
        </p:spPr>
        <p:txBody>
          <a:bodyPr wrap="square">
            <a:spAutoFit/>
          </a:bodyPr>
          <a:lstStyle/>
          <a:p>
            <a:pPr algn="just"/>
            <a:r>
              <a:rPr lang="es-ES" sz="2400" dirty="0"/>
              <a:t>A partir de junio de 2025, la Selectividad en España dejará de llamarse Evaluación del Bachillerato para el Acceso a la Universidad (</a:t>
            </a:r>
            <a:r>
              <a:rPr lang="es-ES" sz="2400" dirty="0" err="1"/>
              <a:t>EvAU</a:t>
            </a:r>
            <a:r>
              <a:rPr lang="es-ES" sz="2400" dirty="0"/>
              <a:t> o EBAU) y recuperará su nombre original: </a:t>
            </a:r>
            <a:r>
              <a:rPr lang="es-ES" sz="2400" b="1" u="sng" dirty="0">
                <a:effectLst>
                  <a:outerShdw blurRad="38100" dist="38100" dir="2700000" algn="tl">
                    <a:srgbClr val="000000">
                      <a:alpha val="43137"/>
                    </a:srgbClr>
                  </a:outerShdw>
                </a:effectLst>
              </a:rPr>
              <a:t>Prueba de Acceso a la Universidad (PAU).</a:t>
            </a:r>
            <a:r>
              <a:rPr lang="es-ES" sz="2400" dirty="0"/>
              <a:t> </a:t>
            </a:r>
            <a:endParaRPr lang="es-ES" sz="2400" dirty="0" smtClean="0"/>
          </a:p>
          <a:p>
            <a:pPr algn="just"/>
            <a:endParaRPr lang="es-ES" sz="2400" dirty="0"/>
          </a:p>
          <a:p>
            <a:pPr algn="just"/>
            <a:r>
              <a:rPr lang="es-ES" sz="2400" dirty="0" smtClean="0"/>
              <a:t>Este </a:t>
            </a:r>
            <a:r>
              <a:rPr lang="es-ES" sz="2400" dirty="0"/>
              <a:t>cambio ha sido oficializado en el Real Decreto 534/2024, de 11 de junio, publicado en el Boletín Oficial del Estado. </a:t>
            </a:r>
            <a:endParaRPr lang="es-ES" sz="2400" dirty="0" smtClean="0"/>
          </a:p>
          <a:p>
            <a:pPr algn="just"/>
            <a:r>
              <a:rPr lang="es-ES" sz="2400" dirty="0" smtClean="0"/>
              <a:t>La </a:t>
            </a:r>
            <a:r>
              <a:rPr lang="es-ES" sz="2400" dirty="0"/>
              <a:t>nueva normativa regula los requisitos de acceso a las enseñanzas universitarias oficiales de Grado y establece las características básicas de la prueba de acceso, eliminando la denominación utilizada en los últimos años.</a:t>
            </a:r>
          </a:p>
          <a:p>
            <a:pPr algn="just"/>
            <a:endParaRPr lang="es-ES" sz="2400" dirty="0"/>
          </a:p>
          <a:p>
            <a:pPr algn="just"/>
            <a:r>
              <a:rPr lang="es-ES" sz="2400" dirty="0"/>
              <a:t>Con este retorno a la PAU, la nueva Selectividad 2025 no solo se ajusta el nombre, sino que también se introducen cambios significativos en la estructura y el enfoque de la prueba.</a:t>
            </a:r>
          </a:p>
        </p:txBody>
      </p:sp>
    </p:spTree>
    <p:extLst>
      <p:ext uri="{BB962C8B-B14F-4D97-AF65-F5344CB8AC3E}">
        <p14:creationId xmlns:p14="http://schemas.microsoft.com/office/powerpoint/2010/main" val="3927451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32520" y="1340768"/>
            <a:ext cx="8568952" cy="4154984"/>
          </a:xfrm>
          <a:prstGeom prst="rect">
            <a:avLst/>
          </a:prstGeom>
        </p:spPr>
        <p:txBody>
          <a:bodyPr wrap="square">
            <a:spAutoFit/>
          </a:bodyPr>
          <a:lstStyle/>
          <a:p>
            <a:pPr algn="just"/>
            <a:r>
              <a:rPr lang="es-ES" sz="2400" b="1" u="sng" dirty="0" smtClean="0">
                <a:solidFill>
                  <a:srgbClr val="363371"/>
                </a:solidFill>
                <a:effectLst>
                  <a:outerShdw blurRad="38100" dist="38100" dir="2700000" algn="tl">
                    <a:srgbClr val="000000">
                      <a:alpha val="43137"/>
                    </a:srgbClr>
                  </a:outerShdw>
                </a:effectLst>
              </a:rPr>
              <a:t>- EVALUACIÓN POR COMPETENCIAS</a:t>
            </a:r>
          </a:p>
          <a:p>
            <a:pPr marL="342900" indent="-342900" algn="just">
              <a:buFontTx/>
              <a:buChar char="-"/>
            </a:pPr>
            <a:endParaRPr lang="es-ES" sz="2400" b="1" u="sng" dirty="0" smtClean="0">
              <a:solidFill>
                <a:srgbClr val="363371"/>
              </a:solidFill>
              <a:effectLst>
                <a:outerShdw blurRad="38100" dist="38100" dir="2700000" algn="tl">
                  <a:srgbClr val="000000">
                    <a:alpha val="43137"/>
                  </a:srgbClr>
                </a:outerShdw>
              </a:effectLst>
            </a:endParaRPr>
          </a:p>
          <a:p>
            <a:pPr algn="just"/>
            <a:r>
              <a:rPr lang="es-ES" sz="2400" dirty="0" smtClean="0"/>
              <a:t>Otro </a:t>
            </a:r>
            <a:r>
              <a:rPr lang="es-ES" sz="2400" dirty="0"/>
              <a:t>de los objetivos que persigue el Ministerio de Educación es dar prioridad a la evaluación de competencias y habilidades. </a:t>
            </a:r>
            <a:endParaRPr lang="es-ES" sz="2400" dirty="0" smtClean="0"/>
          </a:p>
          <a:p>
            <a:pPr algn="just"/>
            <a:r>
              <a:rPr lang="es-ES" sz="2400" dirty="0" smtClean="0"/>
              <a:t>Durante </a:t>
            </a:r>
            <a:r>
              <a:rPr lang="es-ES" sz="2400" dirty="0"/>
              <a:t>mucho tiempo, los exámenes se han centrado en la memorización. </a:t>
            </a:r>
            <a:endParaRPr lang="es-ES" sz="2400" dirty="0" smtClean="0"/>
          </a:p>
          <a:p>
            <a:pPr algn="just"/>
            <a:r>
              <a:rPr lang="es-ES" sz="2400" dirty="0" smtClean="0"/>
              <a:t>Pero </a:t>
            </a:r>
            <a:r>
              <a:rPr lang="es-ES" sz="2400" b="1" i="1" dirty="0">
                <a:effectLst>
                  <a:outerShdw blurRad="38100" dist="38100" dir="2700000" algn="tl">
                    <a:srgbClr val="000000">
                      <a:alpha val="43137"/>
                    </a:srgbClr>
                  </a:outerShdw>
                </a:effectLst>
              </a:rPr>
              <a:t>la selectividad 2025, pretenden fomentar la creatividad y el pensamiento crítico. </a:t>
            </a:r>
          </a:p>
          <a:p>
            <a:pPr algn="just"/>
            <a:endParaRPr lang="es-ES" sz="2400" dirty="0"/>
          </a:p>
          <a:p>
            <a:pPr algn="just"/>
            <a:r>
              <a:rPr lang="es-ES" sz="2400" dirty="0"/>
              <a:t>Esta medida busca que </a:t>
            </a:r>
            <a:r>
              <a:rPr lang="es-ES" sz="2400" b="1" i="1" dirty="0" smtClean="0">
                <a:effectLst>
                  <a:outerShdw blurRad="38100" dist="38100" dir="2700000" algn="tl">
                    <a:srgbClr val="000000">
                      <a:alpha val="43137"/>
                    </a:srgbClr>
                  </a:outerShdw>
                </a:effectLst>
              </a:rPr>
              <a:t>el estudiante demuestre </a:t>
            </a:r>
            <a:r>
              <a:rPr lang="es-ES" sz="2400" b="1" i="1" dirty="0">
                <a:effectLst>
                  <a:outerShdw blurRad="38100" dist="38100" dir="2700000" algn="tl">
                    <a:srgbClr val="000000">
                      <a:alpha val="43137"/>
                    </a:srgbClr>
                  </a:outerShdw>
                </a:effectLst>
              </a:rPr>
              <a:t>no sólo lo que </a:t>
            </a:r>
            <a:r>
              <a:rPr lang="es-ES" sz="2400" b="1" i="1" dirty="0" smtClean="0">
                <a:effectLst>
                  <a:outerShdw blurRad="38100" dist="38100" dir="2700000" algn="tl">
                    <a:srgbClr val="000000">
                      <a:alpha val="43137"/>
                    </a:srgbClr>
                  </a:outerShdw>
                </a:effectLst>
              </a:rPr>
              <a:t>sabe, </a:t>
            </a:r>
            <a:r>
              <a:rPr lang="es-ES" sz="2400" b="1" i="1" dirty="0">
                <a:effectLst>
                  <a:outerShdw blurRad="38100" dist="38100" dir="2700000" algn="tl">
                    <a:srgbClr val="000000">
                      <a:alpha val="43137"/>
                    </a:srgbClr>
                  </a:outerShdw>
                </a:effectLst>
              </a:rPr>
              <a:t>sino cómo </a:t>
            </a:r>
            <a:r>
              <a:rPr lang="es-ES" sz="2400" b="1" i="1" dirty="0" smtClean="0">
                <a:effectLst>
                  <a:outerShdw blurRad="38100" dist="38100" dir="2700000" algn="tl">
                    <a:srgbClr val="000000">
                      <a:alpha val="43137"/>
                    </a:srgbClr>
                  </a:outerShdw>
                </a:effectLst>
              </a:rPr>
              <a:t>podría </a:t>
            </a:r>
            <a:r>
              <a:rPr lang="es-ES" sz="2400" b="1" i="1" dirty="0">
                <a:effectLst>
                  <a:outerShdw blurRad="38100" dist="38100" dir="2700000" algn="tl">
                    <a:srgbClr val="000000">
                      <a:alpha val="43137"/>
                    </a:srgbClr>
                  </a:outerShdw>
                </a:effectLst>
              </a:rPr>
              <a:t>aplicar ese conocimiento. </a:t>
            </a:r>
          </a:p>
        </p:txBody>
      </p:sp>
    </p:spTree>
    <p:extLst>
      <p:ext uri="{BB962C8B-B14F-4D97-AF65-F5344CB8AC3E}">
        <p14:creationId xmlns:p14="http://schemas.microsoft.com/office/powerpoint/2010/main" val="2516949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97" y="1484784"/>
            <a:ext cx="8523063" cy="4593755"/>
          </a:xfrm>
          <a:prstGeom prst="rect">
            <a:avLst/>
          </a:prstGeom>
        </p:spPr>
        <p:txBody>
          <a:bodyPr wrap="square" lIns="99249" tIns="49624" rIns="99249" bIns="49624">
            <a:spAutoFit/>
          </a:bodyPr>
          <a:lstStyle/>
          <a:p>
            <a:pPr algn="just"/>
            <a:r>
              <a:rPr lang="es-ES" sz="2400" b="1" u="sng" dirty="0" smtClean="0">
                <a:solidFill>
                  <a:srgbClr val="FF0066"/>
                </a:solidFill>
                <a:effectLst>
                  <a:outerShdw blurRad="38100" dist="38100" dir="2700000" algn="tl">
                    <a:srgbClr val="000000">
                      <a:alpha val="43137"/>
                    </a:srgbClr>
                  </a:outerShdw>
                </a:effectLst>
              </a:rPr>
              <a:t>BIOLOGÍA</a:t>
            </a:r>
          </a:p>
          <a:p>
            <a:pPr algn="just"/>
            <a:endParaRPr lang="es-ES" sz="2600" b="1" dirty="0" smtClean="0"/>
          </a:p>
          <a:p>
            <a:pPr algn="just"/>
            <a:r>
              <a:rPr lang="es-ES" sz="2400" b="1" dirty="0" smtClean="0"/>
              <a:t>- </a:t>
            </a:r>
            <a:r>
              <a:rPr lang="es-ES" sz="2400" b="1" dirty="0">
                <a:effectLst>
                  <a:outerShdw blurRad="38100" dist="38100" dir="2700000" algn="tl">
                    <a:srgbClr val="000000">
                      <a:alpha val="43137"/>
                    </a:srgbClr>
                  </a:outerShdw>
                </a:effectLst>
              </a:rPr>
              <a:t>Responder lo que preguntan</a:t>
            </a:r>
            <a:r>
              <a:rPr lang="es-ES" sz="2400" b="1" dirty="0"/>
              <a:t>. </a:t>
            </a:r>
          </a:p>
          <a:p>
            <a:pPr algn="just"/>
            <a:r>
              <a:rPr lang="es-ES" sz="2400" b="1" dirty="0"/>
              <a:t>Comparar, definir, explicar brevemente, resolver… No te darán más puntuación por explicar otras cosas que no tienen que ver con lo que te piden en el ejercicio</a:t>
            </a:r>
            <a:r>
              <a:rPr lang="es-ES" sz="2400" b="1" dirty="0" smtClean="0"/>
              <a:t>.</a:t>
            </a:r>
          </a:p>
          <a:p>
            <a:pPr algn="just"/>
            <a:endParaRPr lang="es-ES" sz="2400" b="1" dirty="0"/>
          </a:p>
          <a:p>
            <a:pPr algn="just"/>
            <a:r>
              <a:rPr lang="es-ES" sz="2400" b="1" dirty="0" smtClean="0"/>
              <a:t>- </a:t>
            </a:r>
            <a:r>
              <a:rPr lang="es-ES" sz="2400" b="1" dirty="0">
                <a:effectLst>
                  <a:outerShdw blurRad="38100" dist="38100" dir="2700000" algn="tl">
                    <a:srgbClr val="000000">
                      <a:alpha val="43137"/>
                    </a:srgbClr>
                  </a:outerShdw>
                </a:effectLst>
              </a:rPr>
              <a:t>Usar vocabulario adecuado. </a:t>
            </a:r>
            <a:endParaRPr lang="es-ES" sz="2400" b="1" dirty="0" smtClean="0">
              <a:effectLst>
                <a:outerShdw blurRad="38100" dist="38100" dir="2700000" algn="tl">
                  <a:srgbClr val="000000">
                    <a:alpha val="43137"/>
                  </a:srgbClr>
                </a:outerShdw>
              </a:effectLst>
            </a:endParaRPr>
          </a:p>
          <a:p>
            <a:pPr algn="just"/>
            <a:endParaRPr lang="es-ES" sz="2400" b="1" dirty="0">
              <a:effectLst>
                <a:outerShdw blurRad="38100" dist="38100" dir="2700000" algn="tl">
                  <a:srgbClr val="000000">
                    <a:alpha val="43137"/>
                  </a:srgbClr>
                </a:outerShdw>
              </a:effectLst>
            </a:endParaRPr>
          </a:p>
          <a:p>
            <a:pPr algn="just"/>
            <a:r>
              <a:rPr lang="es-ES" sz="2400" b="1" dirty="0" smtClean="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No poner faltas de ortografía</a:t>
            </a:r>
            <a:r>
              <a:rPr lang="es-ES" sz="2400" b="1" dirty="0" smtClean="0"/>
              <a:t>.</a:t>
            </a:r>
          </a:p>
          <a:p>
            <a:pPr algn="just"/>
            <a:endParaRPr lang="es-ES" sz="2400" b="1" dirty="0"/>
          </a:p>
          <a:p>
            <a:pPr algn="just"/>
            <a:r>
              <a:rPr lang="es-ES" sz="2400" b="1" dirty="0" smtClean="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Construir bien las frases.</a:t>
            </a:r>
          </a:p>
        </p:txBody>
      </p:sp>
      <p:sp>
        <p:nvSpPr>
          <p:cNvPr id="3" name="2 Título"/>
          <p:cNvSpPr>
            <a:spLocks noGrp="1"/>
          </p:cNvSpPr>
          <p:nvPr>
            <p:ph type="title"/>
          </p:nvPr>
        </p:nvSpPr>
        <p:spPr/>
        <p:txBody>
          <a:bodyPr>
            <a:normAutofit/>
          </a:bodyPr>
          <a:lstStyle/>
          <a:p>
            <a:r>
              <a:rPr lang="es-ES" sz="3200" b="1" u="sng" dirty="0" smtClean="0">
                <a:solidFill>
                  <a:srgbClr val="FF0000"/>
                </a:solidFill>
                <a:effectLst>
                  <a:outerShdw blurRad="38100" dist="38100" dir="2700000" algn="tl">
                    <a:srgbClr val="000000">
                      <a:alpha val="43137"/>
                    </a:srgbClr>
                  </a:outerShdw>
                </a:effectLst>
              </a:rPr>
              <a:t>RECOMENDACIONES</a:t>
            </a:r>
            <a:endParaRPr lang="es-ES" sz="32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6518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88504" y="1412776"/>
            <a:ext cx="9217024" cy="3793536"/>
          </a:xfrm>
          <a:prstGeom prst="rect">
            <a:avLst/>
          </a:prstGeom>
        </p:spPr>
        <p:txBody>
          <a:bodyPr wrap="square" lIns="99249" tIns="49624" rIns="99249" bIns="49624">
            <a:spAutoFit/>
          </a:bodyPr>
          <a:lstStyle/>
          <a:p>
            <a:pPr algn="just"/>
            <a:r>
              <a:rPr lang="es-ES" sz="2400" b="1" u="sng" dirty="0" smtClean="0">
                <a:solidFill>
                  <a:srgbClr val="FF0066"/>
                </a:solidFill>
                <a:effectLst>
                  <a:outerShdw blurRad="38100" dist="38100" dir="2700000" algn="tl">
                    <a:srgbClr val="000000">
                      <a:alpha val="43137"/>
                    </a:srgbClr>
                  </a:outerShdw>
                </a:effectLst>
              </a:rPr>
              <a:t>QUÍMICA</a:t>
            </a:r>
          </a:p>
          <a:p>
            <a:pPr algn="just"/>
            <a:r>
              <a:rPr lang="es-ES" sz="2400" dirty="0" smtClean="0"/>
              <a:t> </a:t>
            </a:r>
          </a:p>
          <a:p>
            <a:pPr algn="just"/>
            <a:r>
              <a:rPr lang="es-ES" sz="2400" dirty="0" smtClean="0"/>
              <a:t>- No </a:t>
            </a:r>
            <a:r>
              <a:rPr lang="es-ES" sz="2400" dirty="0"/>
              <a:t>hay </a:t>
            </a:r>
            <a:r>
              <a:rPr lang="es-ES" sz="2400" dirty="0" smtClean="0"/>
              <a:t>cambios </a:t>
            </a:r>
            <a:r>
              <a:rPr lang="es-ES" sz="2400" dirty="0"/>
              <a:t>en el </a:t>
            </a:r>
            <a:r>
              <a:rPr lang="es-ES" sz="2400" dirty="0" smtClean="0"/>
              <a:t>contenido </a:t>
            </a:r>
            <a:r>
              <a:rPr lang="es-ES" sz="2400" dirty="0"/>
              <a:t>respecto al año pasado</a:t>
            </a:r>
            <a:r>
              <a:rPr lang="es-ES" sz="2400" dirty="0" smtClean="0"/>
              <a:t>.</a:t>
            </a:r>
          </a:p>
          <a:p>
            <a:pPr marL="342900" indent="-342900" algn="just">
              <a:buFontTx/>
              <a:buChar char="-"/>
            </a:pPr>
            <a:endParaRPr lang="es-ES" sz="2400" dirty="0"/>
          </a:p>
          <a:p>
            <a:pPr algn="just">
              <a:buFontTx/>
              <a:buChar char="-"/>
            </a:pPr>
            <a:r>
              <a:rPr lang="es-ES" sz="2400" dirty="0"/>
              <a:t> Es posible que se necesiten conocimientos de 1º de </a:t>
            </a:r>
            <a:r>
              <a:rPr lang="es-ES" sz="2400" dirty="0" smtClean="0"/>
              <a:t>bachillerato</a:t>
            </a:r>
            <a:r>
              <a:rPr lang="es-ES" sz="2400" dirty="0"/>
              <a:t>, como: </a:t>
            </a:r>
            <a:endParaRPr lang="es-ES" sz="2400" dirty="0" smtClean="0"/>
          </a:p>
          <a:p>
            <a:pPr algn="just">
              <a:buFontTx/>
              <a:buChar char="-"/>
            </a:pPr>
            <a:endParaRPr lang="es-ES" sz="2400" dirty="0" smtClean="0"/>
          </a:p>
          <a:p>
            <a:pPr lvl="1" algn="just"/>
            <a:r>
              <a:rPr lang="es-ES" sz="2400" b="1" dirty="0" smtClean="0">
                <a:effectLst>
                  <a:outerShdw blurRad="38100" dist="38100" dir="2700000" algn="tl">
                    <a:srgbClr val="000000">
                      <a:alpha val="43137"/>
                    </a:srgbClr>
                  </a:outerShdw>
                </a:effectLst>
              </a:rPr>
              <a:t>- ESTEQUIOMETRÍA</a:t>
            </a:r>
            <a:r>
              <a:rPr lang="es-ES" sz="2400" dirty="0" smtClean="0"/>
              <a:t> </a:t>
            </a:r>
            <a:r>
              <a:rPr lang="es-ES" sz="2400" dirty="0"/>
              <a:t>(no entra como tal, pero lo necesito</a:t>
            </a:r>
            <a:r>
              <a:rPr lang="es-ES" sz="2400" dirty="0" smtClean="0"/>
              <a:t>).</a:t>
            </a:r>
          </a:p>
          <a:p>
            <a:pPr lvl="1" algn="just"/>
            <a:r>
              <a:rPr lang="es-ES" sz="2400" b="1" dirty="0" smtClean="0">
                <a:effectLst>
                  <a:outerShdw blurRad="38100" dist="38100" dir="2700000" algn="tl">
                    <a:srgbClr val="000000">
                      <a:alpha val="43137"/>
                    </a:srgbClr>
                  </a:outerShdw>
                </a:effectLst>
              </a:rPr>
              <a:t>- Se </a:t>
            </a:r>
            <a:r>
              <a:rPr lang="es-ES" sz="2400" b="1" dirty="0">
                <a:effectLst>
                  <a:outerShdw blurRad="38100" dist="38100" dir="2700000" algn="tl">
                    <a:srgbClr val="000000">
                      <a:alpha val="43137"/>
                    </a:srgbClr>
                  </a:outerShdw>
                </a:effectLst>
              </a:rPr>
              <a:t>recomienda la NOMENCLATURA </a:t>
            </a:r>
            <a:r>
              <a:rPr lang="es-ES" sz="2400" b="1" dirty="0" smtClean="0">
                <a:effectLst>
                  <a:outerShdw blurRad="38100" dist="38100" dir="2700000" algn="tl">
                    <a:srgbClr val="000000">
                      <a:alpha val="43137"/>
                    </a:srgbClr>
                  </a:outerShdw>
                </a:effectLst>
              </a:rPr>
              <a:t>TRADICIONAL </a:t>
            </a:r>
            <a:r>
              <a:rPr lang="es-ES" sz="2400" dirty="0" smtClean="0"/>
              <a:t>(acido </a:t>
            </a:r>
            <a:r>
              <a:rPr lang="es-ES" sz="2400" dirty="0"/>
              <a:t>sulfúrico, perclórico…)así como los isómeros </a:t>
            </a:r>
            <a:r>
              <a:rPr lang="es-ES" sz="2400" b="1" dirty="0">
                <a:effectLst>
                  <a:outerShdw blurRad="38100" dist="38100" dir="2700000" algn="tl">
                    <a:srgbClr val="000000">
                      <a:alpha val="43137"/>
                    </a:srgbClr>
                  </a:outerShdw>
                </a:effectLst>
              </a:rPr>
              <a:t>ORTO-, META-, PARA-</a:t>
            </a:r>
            <a:r>
              <a:rPr lang="es-ES" sz="2400" b="1" dirty="0" smtClean="0">
                <a:effectLst>
                  <a:outerShdw blurRad="38100" dist="38100" dir="2700000" algn="tl">
                    <a:srgbClr val="000000">
                      <a:alpha val="43137"/>
                    </a:srgbClr>
                  </a:outerShdw>
                </a:effectLst>
              </a:rPr>
              <a:t>.</a:t>
            </a:r>
          </a:p>
          <a:p>
            <a:pPr lvl="1" algn="just">
              <a:buFontTx/>
              <a:buChar char="-"/>
            </a:pPr>
            <a:r>
              <a:rPr lang="es-ES" sz="2400" b="1" dirty="0" smtClean="0">
                <a:effectLst>
                  <a:outerShdw blurRad="38100" dist="38100" dir="2700000" algn="tl">
                    <a:srgbClr val="000000">
                      <a:alpha val="43137"/>
                    </a:srgbClr>
                  </a:outerShdw>
                </a:effectLst>
              </a:rPr>
              <a:t> </a:t>
            </a:r>
            <a:r>
              <a:rPr lang="es-ES" sz="2400" b="1" dirty="0">
                <a:effectLst>
                  <a:outerShdw blurRad="38100" dist="38100" dir="2700000" algn="tl">
                    <a:srgbClr val="000000">
                      <a:alpha val="43137"/>
                    </a:srgbClr>
                  </a:outerShdw>
                </a:effectLst>
              </a:rPr>
              <a:t>HIBRIDACIÓN </a:t>
            </a:r>
            <a:r>
              <a:rPr lang="es-ES" sz="2400" dirty="0"/>
              <a:t>(sobre todo de compuestos orgánicos</a:t>
            </a:r>
            <a:r>
              <a:rPr lang="es-ES" sz="2400" dirty="0" smtClean="0"/>
              <a:t>).</a:t>
            </a:r>
            <a:endParaRPr lang="es-E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8032" y="260648"/>
            <a:ext cx="9030594" cy="6378859"/>
          </a:xfrm>
          <a:prstGeom prst="rect">
            <a:avLst/>
          </a:prstGeom>
        </p:spPr>
        <p:txBody>
          <a:bodyPr wrap="square" lIns="99249" tIns="49624" rIns="99249" bIns="49624">
            <a:spAutoFit/>
          </a:bodyPr>
          <a:lstStyle/>
          <a:p>
            <a:r>
              <a:rPr lang="es-ES" sz="2400" b="1" u="sng" dirty="0">
                <a:solidFill>
                  <a:srgbClr val="FF0066"/>
                </a:solidFill>
                <a:effectLst>
                  <a:outerShdw blurRad="38100" dist="38100" dir="2700000" algn="tl">
                    <a:srgbClr val="000000">
                      <a:alpha val="43137"/>
                    </a:srgbClr>
                  </a:outerShdw>
                </a:effectLst>
              </a:rPr>
              <a:t>QUÍMICA </a:t>
            </a:r>
            <a:r>
              <a:rPr lang="es-ES" sz="2400" b="1" u="sng" dirty="0" smtClean="0">
                <a:solidFill>
                  <a:srgbClr val="FF0066"/>
                </a:solidFill>
                <a:effectLst>
                  <a:outerShdw blurRad="38100" dist="38100" dir="2700000" algn="tl">
                    <a:srgbClr val="000000">
                      <a:alpha val="43137"/>
                    </a:srgbClr>
                  </a:outerShdw>
                </a:effectLst>
              </a:rPr>
              <a:t>ORGÁNICA</a:t>
            </a:r>
          </a:p>
          <a:p>
            <a:endParaRPr lang="es-ES" sz="2400" b="1" u="sng" dirty="0" smtClean="0">
              <a:effectLst>
                <a:outerShdw blurRad="38100" dist="38100" dir="2700000" algn="tl">
                  <a:srgbClr val="000000">
                    <a:alpha val="43137"/>
                  </a:srgbClr>
                </a:outerShdw>
              </a:effectLst>
            </a:endParaRPr>
          </a:p>
          <a:p>
            <a:r>
              <a:rPr lang="es-ES" sz="2400" b="1" u="sng" dirty="0" smtClean="0">
                <a:effectLst>
                  <a:outerShdw blurRad="38100" dist="38100" dir="2700000" algn="tl">
                    <a:srgbClr val="000000">
                      <a:alpha val="43137"/>
                    </a:srgbClr>
                  </a:outerShdw>
                </a:effectLst>
              </a:rPr>
              <a:t>- </a:t>
            </a:r>
            <a:r>
              <a:rPr lang="es-ES" sz="2400" b="1" u="sng" dirty="0">
                <a:effectLst>
                  <a:outerShdw blurRad="38100" dist="38100" dir="2700000" algn="tl">
                    <a:srgbClr val="000000">
                      <a:alpha val="43137"/>
                    </a:srgbClr>
                  </a:outerShdw>
                </a:effectLst>
              </a:rPr>
              <a:t>REACCIONES ORGÁNICAS</a:t>
            </a:r>
          </a:p>
          <a:p>
            <a:r>
              <a:rPr lang="es-ES" sz="2400" dirty="0"/>
              <a:t>	- R. ADICIÓN, solo a enlaces C-C  (No C-</a:t>
            </a:r>
            <a:r>
              <a:rPr lang="es-ES" sz="2400" dirty="0" err="1"/>
              <a:t>Heteroátomo</a:t>
            </a:r>
            <a:r>
              <a:rPr lang="es-ES" sz="2400" dirty="0"/>
              <a:t>).</a:t>
            </a:r>
          </a:p>
          <a:p>
            <a:r>
              <a:rPr lang="es-ES" sz="2400" dirty="0"/>
              <a:t>	- No </a:t>
            </a:r>
            <a:r>
              <a:rPr lang="es-ES" sz="2400" dirty="0" err="1"/>
              <a:t>MarKonicoff</a:t>
            </a:r>
            <a:r>
              <a:rPr lang="es-ES" sz="2400" dirty="0"/>
              <a:t> ( serán válidos cualquiera de los dos productos).</a:t>
            </a:r>
          </a:p>
          <a:p>
            <a:r>
              <a:rPr lang="es-ES" sz="2400" dirty="0"/>
              <a:t>	- R. SUSTITUCIÓN. Obtención de alcoholes a partir de  compuestos nitrogenados y viceversa.</a:t>
            </a:r>
          </a:p>
          <a:p>
            <a:r>
              <a:rPr lang="es-ES" sz="2400" dirty="0"/>
              <a:t>	- R. DESHIDRATACIÓN de alcohol y de DESHIDROGENACIÓN.</a:t>
            </a:r>
          </a:p>
          <a:p>
            <a:r>
              <a:rPr lang="es-ES" sz="2400" dirty="0"/>
              <a:t>	- R. CONDENSACIÓN. Formación de ésteres y amidas.</a:t>
            </a:r>
          </a:p>
          <a:p>
            <a:r>
              <a:rPr lang="es-ES" sz="2400" dirty="0"/>
              <a:t>	- R. REDUCCIÓN Y OXIDACIÓN</a:t>
            </a:r>
            <a:r>
              <a:rPr lang="es-ES" sz="2400" dirty="0" smtClean="0"/>
              <a:t>.</a:t>
            </a:r>
          </a:p>
          <a:p>
            <a:endParaRPr lang="es-ES" sz="2400" dirty="0"/>
          </a:p>
          <a:p>
            <a:r>
              <a:rPr lang="es-ES" sz="2400" b="1" u="sng" dirty="0" smtClean="0">
                <a:effectLst>
                  <a:outerShdw blurRad="38100" dist="38100" dir="2700000" algn="tl">
                    <a:srgbClr val="000000">
                      <a:alpha val="43137"/>
                    </a:srgbClr>
                  </a:outerShdw>
                </a:effectLst>
              </a:rPr>
              <a:t>- ISOMERÍA, </a:t>
            </a:r>
            <a:r>
              <a:rPr lang="es-ES" sz="2400" b="1" dirty="0" smtClean="0"/>
              <a:t>solo estructural.</a:t>
            </a:r>
          </a:p>
          <a:p>
            <a:pPr marL="342900" indent="-342900">
              <a:buFontTx/>
              <a:buChar char="-"/>
            </a:pPr>
            <a:endParaRPr lang="es-ES" sz="2400" b="1" dirty="0" smtClean="0"/>
          </a:p>
          <a:p>
            <a:r>
              <a:rPr lang="es-ES" sz="2400" b="1" u="sng" dirty="0" smtClean="0">
                <a:effectLst>
                  <a:outerShdw blurRad="38100" dist="38100" dir="2700000" algn="tl">
                    <a:srgbClr val="000000">
                      <a:alpha val="43137"/>
                    </a:srgbClr>
                  </a:outerShdw>
                </a:effectLst>
              </a:rPr>
              <a:t>- FORMULACIÓN</a:t>
            </a:r>
            <a:r>
              <a:rPr lang="es-ES" sz="2400" dirty="0"/>
              <a:t>. Como mucho con dos grupos funcionales</a:t>
            </a:r>
            <a:r>
              <a:rPr lang="es-ES" sz="2400" dirty="0" smtClean="0"/>
              <a:t>.</a:t>
            </a:r>
          </a:p>
          <a:p>
            <a:pPr marL="342900" indent="-342900">
              <a:buFontTx/>
              <a:buChar char="-"/>
            </a:pPr>
            <a:endParaRPr lang="es-ES" sz="2400" dirty="0"/>
          </a:p>
          <a:p>
            <a:r>
              <a:rPr lang="es-ES" sz="2400" b="1" u="sng" dirty="0">
                <a:effectLst>
                  <a:outerShdw blurRad="38100" dist="38100" dir="2700000" algn="tl">
                    <a:srgbClr val="000000">
                      <a:alpha val="43137"/>
                    </a:srgbClr>
                  </a:outerShdw>
                </a:effectLst>
              </a:rPr>
              <a:t>- POLÍMEROS. POLIETILENO, NYLON Y PVC.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6496" y="332656"/>
            <a:ext cx="8915401" cy="1143001"/>
          </a:xfrm>
        </p:spPr>
        <p:txBody>
          <a:bodyPr>
            <a:normAutofit/>
          </a:bodyPr>
          <a:lstStyle/>
          <a:p>
            <a:r>
              <a:rPr lang="es-ES" sz="2400" b="1" u="sng" dirty="0" smtClean="0">
                <a:solidFill>
                  <a:srgbClr val="FF0066"/>
                </a:solidFill>
                <a:effectLst>
                  <a:outerShdw blurRad="38100" dist="38100" dir="2700000" algn="tl">
                    <a:srgbClr val="000000">
                      <a:alpha val="43137"/>
                    </a:srgbClr>
                  </a:outerShdw>
                </a:effectLst>
              </a:rPr>
              <a:t>FALLOS MÁS COMUNES EN EL EXAMEN DE QUÍMICA.</a:t>
            </a:r>
            <a:endParaRPr lang="es-ES" sz="2400" b="1" u="sng" dirty="0">
              <a:solidFill>
                <a:srgbClr val="FF0066"/>
              </a:solidFill>
              <a:effectLst>
                <a:outerShdw blurRad="38100" dist="38100" dir="2700000" algn="tl">
                  <a:srgbClr val="000000">
                    <a:alpha val="43137"/>
                  </a:srgbClr>
                </a:outerShdw>
              </a:effectLst>
            </a:endParaRPr>
          </a:p>
        </p:txBody>
      </p:sp>
      <p:sp>
        <p:nvSpPr>
          <p:cNvPr id="3" name="2 Rectángulo"/>
          <p:cNvSpPr/>
          <p:nvPr/>
        </p:nvSpPr>
        <p:spPr>
          <a:xfrm>
            <a:off x="776536" y="1628800"/>
            <a:ext cx="8736970" cy="4193646"/>
          </a:xfrm>
          <a:prstGeom prst="rect">
            <a:avLst/>
          </a:prstGeom>
        </p:spPr>
        <p:txBody>
          <a:bodyPr wrap="square" lIns="99249" tIns="49624" rIns="99249" bIns="49624">
            <a:spAutoFit/>
          </a:bodyPr>
          <a:lstStyle/>
          <a:p>
            <a:pPr>
              <a:buFontTx/>
              <a:buChar char="-"/>
            </a:pPr>
            <a:r>
              <a:rPr lang="es-ES" sz="2600" dirty="0"/>
              <a:t> </a:t>
            </a:r>
            <a:r>
              <a:rPr lang="es-ES" sz="2400" b="1" dirty="0">
                <a:effectLst>
                  <a:outerShdw blurRad="38100" dist="38100" dir="2700000" algn="tl">
                    <a:srgbClr val="000000">
                      <a:alpha val="43137"/>
                    </a:srgbClr>
                  </a:outerShdw>
                </a:effectLst>
              </a:rPr>
              <a:t>No justifican ejercicios ni de forma teórica ni numérica</a:t>
            </a:r>
            <a:r>
              <a:rPr lang="es-ES" sz="2400" b="1" dirty="0" smtClean="0">
                <a:effectLst>
                  <a:outerShdw blurRad="38100" dist="38100" dir="2700000" algn="tl">
                    <a:srgbClr val="000000">
                      <a:alpha val="43137"/>
                    </a:srgbClr>
                  </a:outerShdw>
                </a:effectLst>
              </a:rPr>
              <a:t>.</a:t>
            </a:r>
          </a:p>
          <a:p>
            <a:pPr>
              <a:buFontTx/>
              <a:buChar char="-"/>
            </a:pPr>
            <a:endParaRPr lang="es-ES" sz="2400" b="1" dirty="0">
              <a:effectLst>
                <a:outerShdw blurRad="38100" dist="38100" dir="2700000" algn="tl">
                  <a:srgbClr val="000000">
                    <a:alpha val="43137"/>
                  </a:srgbClr>
                </a:outerShdw>
              </a:effectLst>
            </a:endParaRPr>
          </a:p>
          <a:p>
            <a:pPr>
              <a:buFontTx/>
              <a:buChar char="-"/>
            </a:pPr>
            <a:r>
              <a:rPr lang="es-ES" sz="2400" b="1" dirty="0">
                <a:effectLst>
                  <a:outerShdw blurRad="38100" dist="38100" dir="2700000" algn="tl">
                    <a:srgbClr val="000000">
                      <a:alpha val="43137"/>
                    </a:srgbClr>
                  </a:outerShdw>
                </a:effectLst>
              </a:rPr>
              <a:t> Cuestiones teóricas mal explicadas o mal justificadas</a:t>
            </a:r>
            <a:r>
              <a:rPr lang="es-ES" sz="2400" b="1" dirty="0" smtClean="0">
                <a:effectLst>
                  <a:outerShdw blurRad="38100" dist="38100" dir="2700000" algn="tl">
                    <a:srgbClr val="000000">
                      <a:alpha val="43137"/>
                    </a:srgbClr>
                  </a:outerShdw>
                </a:effectLst>
              </a:rPr>
              <a:t>.</a:t>
            </a:r>
          </a:p>
          <a:p>
            <a:pPr>
              <a:buFontTx/>
              <a:buChar char="-"/>
            </a:pPr>
            <a:endParaRPr lang="es-ES" sz="2400" b="1" dirty="0">
              <a:effectLst>
                <a:outerShdw blurRad="38100" dist="38100" dir="2700000" algn="tl">
                  <a:srgbClr val="000000">
                    <a:alpha val="43137"/>
                  </a:srgbClr>
                </a:outerShdw>
              </a:effectLst>
            </a:endParaRPr>
          </a:p>
          <a:p>
            <a:pPr>
              <a:buFontTx/>
              <a:buChar char="-"/>
            </a:pPr>
            <a:r>
              <a:rPr lang="es-ES" sz="2400" b="1" dirty="0">
                <a:effectLst>
                  <a:outerShdw blurRad="38100" dist="38100" dir="2700000" algn="tl">
                    <a:srgbClr val="000000">
                      <a:alpha val="43137"/>
                    </a:srgbClr>
                  </a:outerShdw>
                </a:effectLst>
              </a:rPr>
              <a:t> Desconocimiento de vocabulario específico</a:t>
            </a:r>
            <a:r>
              <a:rPr lang="es-ES" sz="2400" b="1" dirty="0" smtClean="0">
                <a:effectLst>
                  <a:outerShdw blurRad="38100" dist="38100" dir="2700000" algn="tl">
                    <a:srgbClr val="000000">
                      <a:alpha val="43137"/>
                    </a:srgbClr>
                  </a:outerShdw>
                </a:effectLst>
              </a:rPr>
              <a:t>.</a:t>
            </a:r>
          </a:p>
          <a:p>
            <a:pPr>
              <a:buFontTx/>
              <a:buChar char="-"/>
            </a:pPr>
            <a:endParaRPr lang="es-ES" sz="2400" b="1" dirty="0">
              <a:effectLst>
                <a:outerShdw blurRad="38100" dist="38100" dir="2700000" algn="tl">
                  <a:srgbClr val="000000">
                    <a:alpha val="43137"/>
                  </a:srgbClr>
                </a:outerShdw>
              </a:effectLst>
            </a:endParaRPr>
          </a:p>
          <a:p>
            <a:pPr>
              <a:buFontTx/>
              <a:buChar char="-"/>
            </a:pPr>
            <a:r>
              <a:rPr lang="es-ES" sz="2400" b="1" dirty="0">
                <a:effectLst>
                  <a:outerShdw blurRad="38100" dist="38100" dir="2700000" algn="tl">
                    <a:srgbClr val="000000">
                      <a:alpha val="43137"/>
                    </a:srgbClr>
                  </a:outerShdw>
                </a:effectLst>
              </a:rPr>
              <a:t> No poner unidades en las ecuaciones</a:t>
            </a:r>
            <a:r>
              <a:rPr lang="es-ES" sz="2400" b="1" dirty="0" smtClean="0">
                <a:effectLst>
                  <a:outerShdw blurRad="38100" dist="38100" dir="2700000" algn="tl">
                    <a:srgbClr val="000000">
                      <a:alpha val="43137"/>
                    </a:srgbClr>
                  </a:outerShdw>
                </a:effectLst>
              </a:rPr>
              <a:t>.</a:t>
            </a:r>
          </a:p>
          <a:p>
            <a:pPr>
              <a:buFontTx/>
              <a:buChar char="-"/>
            </a:pPr>
            <a:endParaRPr lang="es-ES" sz="2400" b="1" dirty="0">
              <a:effectLst>
                <a:outerShdw blurRad="38100" dist="38100" dir="2700000" algn="tl">
                  <a:srgbClr val="000000">
                    <a:alpha val="43137"/>
                  </a:srgbClr>
                </a:outerShdw>
              </a:effectLst>
            </a:endParaRPr>
          </a:p>
          <a:p>
            <a:pPr>
              <a:buFontTx/>
              <a:buChar char="-"/>
            </a:pPr>
            <a:r>
              <a:rPr lang="es-ES" sz="2400" b="1" dirty="0">
                <a:effectLst>
                  <a:outerShdw blurRad="38100" dist="38100" dir="2700000" algn="tl">
                    <a:srgbClr val="000000">
                      <a:alpha val="43137"/>
                    </a:srgbClr>
                  </a:outerShdw>
                </a:effectLst>
              </a:rPr>
              <a:t> Ideas poco claras</a:t>
            </a:r>
            <a:r>
              <a:rPr lang="es-ES" sz="2400" b="1" dirty="0" smtClean="0">
                <a:effectLst>
                  <a:outerShdw blurRad="38100" dist="38100" dir="2700000" algn="tl">
                    <a:srgbClr val="000000">
                      <a:alpha val="43137"/>
                    </a:srgbClr>
                  </a:outerShdw>
                </a:effectLst>
              </a:rPr>
              <a:t>.</a:t>
            </a:r>
          </a:p>
          <a:p>
            <a:pPr>
              <a:buFontTx/>
              <a:buChar char="-"/>
            </a:pPr>
            <a:endParaRPr lang="es-ES" sz="2400" b="1" dirty="0">
              <a:effectLst>
                <a:outerShdw blurRad="38100" dist="38100" dir="2700000" algn="tl">
                  <a:srgbClr val="000000">
                    <a:alpha val="43137"/>
                  </a:srgbClr>
                </a:outerShdw>
              </a:effectLst>
            </a:endParaRPr>
          </a:p>
          <a:p>
            <a:pPr>
              <a:buFontTx/>
              <a:buChar char="-"/>
            </a:pPr>
            <a:r>
              <a:rPr lang="es-ES" sz="2400" b="1" dirty="0">
                <a:effectLst>
                  <a:outerShdw blurRad="38100" dist="38100" dir="2700000" algn="tl">
                    <a:srgbClr val="000000">
                      <a:alpha val="43137"/>
                    </a:srgbClr>
                  </a:outerShdw>
                </a:effectLst>
              </a:rPr>
              <a:t> Faltas de ortografía</a:t>
            </a:r>
            <a:r>
              <a:rPr lang="es-ES" sz="2400" b="1"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4528" y="260648"/>
            <a:ext cx="8915401" cy="1143001"/>
          </a:xfrm>
        </p:spPr>
        <p:txBody>
          <a:bodyPr>
            <a:normAutofit/>
          </a:bodyPr>
          <a:lstStyle/>
          <a:p>
            <a:r>
              <a:rPr lang="es-ES" sz="3200" b="1" u="sng" dirty="0">
                <a:solidFill>
                  <a:srgbClr val="FF0000"/>
                </a:solidFill>
                <a:effectLst>
                  <a:outerShdw blurRad="38100" dist="38100" dir="2700000" algn="tl">
                    <a:srgbClr val="000000">
                      <a:alpha val="43137"/>
                    </a:srgbClr>
                  </a:outerShdw>
                </a:effectLst>
              </a:rPr>
              <a:t>PÁGINAS DE INTERÉS</a:t>
            </a:r>
          </a:p>
        </p:txBody>
      </p:sp>
      <p:sp>
        <p:nvSpPr>
          <p:cNvPr id="3" name="2 Rectángulo"/>
          <p:cNvSpPr/>
          <p:nvPr/>
        </p:nvSpPr>
        <p:spPr>
          <a:xfrm>
            <a:off x="632519" y="1988840"/>
            <a:ext cx="8764271" cy="2716318"/>
          </a:xfrm>
          <a:prstGeom prst="rect">
            <a:avLst/>
          </a:prstGeom>
        </p:spPr>
        <p:txBody>
          <a:bodyPr wrap="square" lIns="99249" tIns="49624" rIns="99249" bIns="49624">
            <a:spAutoFit/>
          </a:bodyPr>
          <a:lstStyle/>
          <a:p>
            <a:endParaRPr lang="es-ES" sz="2400" dirty="0"/>
          </a:p>
          <a:p>
            <a:pPr>
              <a:buFontTx/>
              <a:buChar char="-"/>
            </a:pPr>
            <a:r>
              <a:rPr lang="es-ES" sz="2400" b="1" u="sng" dirty="0">
                <a:effectLst>
                  <a:outerShdw blurRad="38100" dist="38100" dir="2700000" algn="tl">
                    <a:srgbClr val="000000">
                      <a:alpha val="43137"/>
                    </a:srgbClr>
                  </a:outerShdw>
                </a:effectLst>
              </a:rPr>
              <a:t>EDUCACYL PORTAL DE EDUCACIÓN</a:t>
            </a:r>
          </a:p>
          <a:p>
            <a:r>
              <a:rPr lang="es-ES" sz="2400" dirty="0"/>
              <a:t>Universidad </a:t>
            </a:r>
            <a:r>
              <a:rPr lang="es-ES" sz="2400" dirty="0">
                <a:sym typeface="Wingdings" pitchFamily="2" charset="2"/>
              </a:rPr>
              <a:t></a:t>
            </a:r>
            <a:r>
              <a:rPr lang="es-ES" sz="2400" dirty="0"/>
              <a:t>Acceso a las universidades públicas</a:t>
            </a:r>
            <a:r>
              <a:rPr lang="es-ES" sz="2400" dirty="0">
                <a:sym typeface="Wingdings" pitchFamily="2" charset="2"/>
              </a:rPr>
              <a:t></a:t>
            </a:r>
            <a:r>
              <a:rPr lang="es-ES" sz="2400" dirty="0"/>
              <a:t> EBAU </a:t>
            </a:r>
            <a:r>
              <a:rPr lang="es-ES" sz="2400" dirty="0" smtClean="0"/>
              <a:t>2024</a:t>
            </a:r>
            <a:endParaRPr lang="es-ES" sz="2400" dirty="0"/>
          </a:p>
          <a:p>
            <a:pPr>
              <a:buFontTx/>
              <a:buChar char="-"/>
            </a:pPr>
            <a:endParaRPr lang="es-ES" sz="2400" dirty="0" smtClean="0">
              <a:hlinkClick r:id="rId2"/>
            </a:endParaRPr>
          </a:p>
          <a:p>
            <a:pPr>
              <a:buFontTx/>
              <a:buChar char="-"/>
            </a:pPr>
            <a:r>
              <a:rPr lang="es-ES" sz="2400" dirty="0" smtClean="0">
                <a:hlinkClick r:id="rId2"/>
              </a:rPr>
              <a:t> https</a:t>
            </a:r>
            <a:r>
              <a:rPr lang="es-ES" sz="2400" dirty="0">
                <a:hlinkClick r:id="rId2"/>
              </a:rPr>
              <a:t>://www.spaindata.com/quimica/castilla-leon/index.html</a:t>
            </a:r>
            <a:endParaRPr lang="es-ES" sz="2400" dirty="0"/>
          </a:p>
          <a:p>
            <a:r>
              <a:rPr lang="es-ES" sz="2400" dirty="0"/>
              <a:t>Exámenes </a:t>
            </a:r>
            <a:r>
              <a:rPr lang="es-ES" sz="2400" dirty="0" smtClean="0"/>
              <a:t>resueltos.</a:t>
            </a:r>
            <a:endParaRPr lang="es-ES" sz="2400" dirty="0"/>
          </a:p>
          <a:p>
            <a:endParaRPr lang="es-ES" sz="2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72" y="260648"/>
            <a:ext cx="8915401" cy="1143001"/>
          </a:xfrm>
        </p:spPr>
        <p:txBody>
          <a:bodyPr>
            <a:noAutofit/>
          </a:bodyPr>
          <a:lstStyle/>
          <a:p>
            <a:r>
              <a:rPr lang="es-ES" sz="3200" b="1" u="sng" dirty="0">
                <a:solidFill>
                  <a:srgbClr val="FF0000"/>
                </a:solidFill>
                <a:effectLst>
                  <a:outerShdw blurRad="38100" dist="38100" dir="2700000" algn="tl">
                    <a:srgbClr val="000000">
                      <a:alpha val="43137"/>
                    </a:srgbClr>
                  </a:outerShdw>
                </a:effectLst>
              </a:rPr>
              <a:t>CONSEJOS PARA EL EXAMEN DE SELECTIVIDAD</a:t>
            </a:r>
            <a:r>
              <a:rPr lang="es-ES" sz="3500" b="1" u="sng" dirty="0">
                <a:solidFill>
                  <a:srgbClr val="FF0000"/>
                </a:solidFill>
                <a:effectLst>
                  <a:outerShdw blurRad="38100" dist="38100" dir="2700000" algn="tl">
                    <a:srgbClr val="000000">
                      <a:alpha val="43137"/>
                    </a:srgbClr>
                  </a:outerShdw>
                </a:effectLst>
              </a:rPr>
              <a:t/>
            </a:r>
            <a:br>
              <a:rPr lang="es-ES" sz="3500" b="1" u="sng" dirty="0">
                <a:solidFill>
                  <a:srgbClr val="FF0000"/>
                </a:solidFill>
                <a:effectLst>
                  <a:outerShdw blurRad="38100" dist="38100" dir="2700000" algn="tl">
                    <a:srgbClr val="000000">
                      <a:alpha val="43137"/>
                    </a:srgbClr>
                  </a:outerShdw>
                </a:effectLst>
              </a:rPr>
            </a:br>
            <a:endParaRPr lang="es-ES" sz="3500" b="1" u="sng" dirty="0">
              <a:solidFill>
                <a:srgbClr val="FF0000"/>
              </a:solidFill>
              <a:effectLst>
                <a:outerShdw blurRad="38100" dist="38100" dir="2700000" algn="tl">
                  <a:srgbClr val="000000">
                    <a:alpha val="43137"/>
                  </a:srgbClr>
                </a:outerShdw>
              </a:effectLst>
            </a:endParaRPr>
          </a:p>
        </p:txBody>
      </p:sp>
      <p:sp>
        <p:nvSpPr>
          <p:cNvPr id="3" name="2 Rectángulo"/>
          <p:cNvSpPr/>
          <p:nvPr/>
        </p:nvSpPr>
        <p:spPr>
          <a:xfrm>
            <a:off x="512983" y="1340768"/>
            <a:ext cx="8907081" cy="4901532"/>
          </a:xfrm>
          <a:prstGeom prst="rect">
            <a:avLst/>
          </a:prstGeom>
        </p:spPr>
        <p:txBody>
          <a:bodyPr wrap="square" lIns="99249" tIns="49624" rIns="99249" bIns="49624">
            <a:spAutoFit/>
          </a:bodyPr>
          <a:lstStyle/>
          <a:p>
            <a:pPr algn="just"/>
            <a:r>
              <a:rPr lang="es-ES" sz="2400" b="1" u="sng" dirty="0" smtClean="0">
                <a:solidFill>
                  <a:srgbClr val="7030A0"/>
                </a:solidFill>
                <a:effectLst>
                  <a:outerShdw blurRad="38100" dist="38100" dir="2700000" algn="tl">
                    <a:srgbClr val="000000">
                      <a:alpha val="43137"/>
                    </a:srgbClr>
                  </a:outerShdw>
                </a:effectLst>
              </a:rPr>
              <a:t>- DESCANSO</a:t>
            </a:r>
            <a:r>
              <a:rPr lang="es-ES" sz="2400" b="1" u="sng" dirty="0">
                <a:solidFill>
                  <a:srgbClr val="7030A0"/>
                </a:solidFill>
                <a:effectLst>
                  <a:outerShdw blurRad="38100" dist="38100" dir="2700000" algn="tl">
                    <a:srgbClr val="000000">
                      <a:alpha val="43137"/>
                    </a:srgbClr>
                  </a:outerShdw>
                </a:effectLst>
              </a:rPr>
              <a:t>, DESCANSO, DESCANSO Y </a:t>
            </a:r>
            <a:r>
              <a:rPr lang="es-ES" sz="2400" b="1" u="sng" dirty="0" smtClean="0">
                <a:solidFill>
                  <a:srgbClr val="7030A0"/>
                </a:solidFill>
                <a:effectLst>
                  <a:outerShdw blurRad="38100" dist="38100" dir="2700000" algn="tl">
                    <a:srgbClr val="000000">
                      <a:alpha val="43137"/>
                    </a:srgbClr>
                  </a:outerShdw>
                </a:effectLst>
              </a:rPr>
              <a:t>TRANQUILIDAD</a:t>
            </a:r>
          </a:p>
          <a:p>
            <a:pPr algn="just"/>
            <a:endParaRPr lang="es-ES" sz="2400" b="1" u="sng" dirty="0">
              <a:solidFill>
                <a:srgbClr val="7030A0"/>
              </a:solidFill>
              <a:effectLst>
                <a:outerShdw blurRad="38100" dist="38100" dir="2700000" algn="tl">
                  <a:srgbClr val="000000">
                    <a:alpha val="43137"/>
                  </a:srgbClr>
                </a:outerShdw>
              </a:effectLst>
            </a:endParaRPr>
          </a:p>
          <a:p>
            <a:pPr algn="just"/>
            <a:r>
              <a:rPr lang="es-ES" sz="2400" b="1" dirty="0"/>
              <a:t>	- Durante los días previos nos organizaremos para hacer un repaso de todas las materias</a:t>
            </a:r>
            <a:r>
              <a:rPr lang="es-ES" sz="2400" b="1" dirty="0" smtClean="0"/>
              <a:t>.</a:t>
            </a:r>
          </a:p>
          <a:p>
            <a:pPr algn="just"/>
            <a:endParaRPr lang="es-ES" sz="2400" b="1" dirty="0"/>
          </a:p>
          <a:p>
            <a:pPr algn="just"/>
            <a:r>
              <a:rPr lang="es-ES" sz="2400" b="1" dirty="0"/>
              <a:t>	- No repases a fondo el día antes del examen. </a:t>
            </a:r>
            <a:r>
              <a:rPr lang="es-ES" sz="2400" b="1" dirty="0" smtClean="0"/>
              <a:t>Ese </a:t>
            </a:r>
            <a:r>
              <a:rPr lang="es-ES" sz="2400" b="1" dirty="0"/>
              <a:t>día nos dedicaremos a </a:t>
            </a:r>
            <a:r>
              <a:rPr lang="es-ES" sz="2400" b="1" dirty="0" smtClean="0"/>
              <a:t>descansar.</a:t>
            </a:r>
          </a:p>
          <a:p>
            <a:pPr algn="just"/>
            <a:r>
              <a:rPr lang="es-ES" sz="2400" b="1" dirty="0" smtClean="0"/>
              <a:t> </a:t>
            </a:r>
          </a:p>
          <a:p>
            <a:pPr algn="just"/>
            <a:r>
              <a:rPr lang="es-ES" sz="2400" b="1" dirty="0"/>
              <a:t>	- No es recomendable darse la paliza hasta el último día ya que se acumula información de manera desorganizada y confusa. </a:t>
            </a:r>
            <a:endParaRPr lang="es-ES" sz="2400" b="1" dirty="0" smtClean="0"/>
          </a:p>
          <a:p>
            <a:pPr algn="just"/>
            <a:endParaRPr lang="es-ES" sz="2400" b="1" dirty="0"/>
          </a:p>
          <a:p>
            <a:pPr algn="just"/>
            <a:r>
              <a:rPr lang="es-ES" sz="2400" b="1" dirty="0"/>
              <a:t>	- Por supuesto, no repasar inmediatamente antes y entre exámenes, en los pasillos, etc.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2134" y="476672"/>
            <a:ext cx="9270701" cy="6101860"/>
          </a:xfrm>
          <a:prstGeom prst="rect">
            <a:avLst/>
          </a:prstGeom>
        </p:spPr>
        <p:txBody>
          <a:bodyPr wrap="square" lIns="99249" tIns="49624" rIns="99249" bIns="49624">
            <a:spAutoFit/>
          </a:bodyPr>
          <a:lstStyle/>
          <a:p>
            <a:r>
              <a:rPr lang="es-ES" sz="2400" b="1" u="sng" dirty="0" smtClean="0">
                <a:solidFill>
                  <a:srgbClr val="7030A0"/>
                </a:solidFill>
                <a:effectLst>
                  <a:outerShdw blurRad="38100" dist="38100" dir="2700000" algn="tl">
                    <a:srgbClr val="000000">
                      <a:alpha val="43137"/>
                    </a:srgbClr>
                  </a:outerShdw>
                </a:effectLst>
              </a:rPr>
              <a:t>- ANTES </a:t>
            </a:r>
            <a:r>
              <a:rPr lang="es-ES" sz="2400" b="1" u="sng" dirty="0">
                <a:solidFill>
                  <a:srgbClr val="7030A0"/>
                </a:solidFill>
                <a:effectLst>
                  <a:outerShdw blurRad="38100" dist="38100" dir="2700000" algn="tl">
                    <a:srgbClr val="000000">
                      <a:alpha val="43137"/>
                    </a:srgbClr>
                  </a:outerShdw>
                </a:effectLst>
              </a:rPr>
              <a:t>DE SALIR DE </a:t>
            </a:r>
            <a:r>
              <a:rPr lang="es-ES" sz="2400" b="1" u="sng" dirty="0" smtClean="0">
                <a:solidFill>
                  <a:srgbClr val="7030A0"/>
                </a:solidFill>
                <a:effectLst>
                  <a:outerShdw blurRad="38100" dist="38100" dir="2700000" algn="tl">
                    <a:srgbClr val="000000">
                      <a:alpha val="43137"/>
                    </a:srgbClr>
                  </a:outerShdw>
                </a:effectLst>
              </a:rPr>
              <a:t>CASA</a:t>
            </a:r>
          </a:p>
          <a:p>
            <a:endParaRPr lang="es-ES" sz="2400" dirty="0"/>
          </a:p>
          <a:p>
            <a:pPr algn="just"/>
            <a:r>
              <a:rPr lang="es-ES" sz="2400" b="1" dirty="0"/>
              <a:t> </a:t>
            </a:r>
            <a:r>
              <a:rPr lang="es-ES" sz="2400" b="1" dirty="0" smtClean="0"/>
              <a:t>  - </a:t>
            </a:r>
            <a:r>
              <a:rPr lang="es-ES" sz="2400" b="1" dirty="0"/>
              <a:t>Comprueba que llevas todo lo necesario para realizar los </a:t>
            </a:r>
            <a:r>
              <a:rPr lang="es-ES" sz="2400" b="1" dirty="0" smtClean="0"/>
              <a:t>ejercicios, </a:t>
            </a:r>
            <a:r>
              <a:rPr lang="es-ES" sz="2400" b="1" dirty="0"/>
              <a:t>como </a:t>
            </a:r>
            <a:r>
              <a:rPr lang="es-ES" sz="2400" b="1" dirty="0" smtClean="0"/>
              <a:t>bolígrafos </a:t>
            </a:r>
            <a:r>
              <a:rPr lang="es-ES" sz="2400" b="1" dirty="0"/>
              <a:t>de repuesto, la calculadora o cualquier otro material que puedas necesitar. </a:t>
            </a:r>
            <a:endParaRPr lang="es-ES" sz="2400" b="1" dirty="0" smtClean="0"/>
          </a:p>
          <a:p>
            <a:pPr algn="just"/>
            <a:endParaRPr lang="es-ES" sz="2400" b="1" dirty="0"/>
          </a:p>
          <a:p>
            <a:pPr algn="just"/>
            <a:r>
              <a:rPr lang="es-ES" sz="2400" b="1" dirty="0"/>
              <a:t> </a:t>
            </a:r>
            <a:r>
              <a:rPr lang="es-ES" sz="2400" b="1" dirty="0" smtClean="0"/>
              <a:t>  - </a:t>
            </a:r>
            <a:r>
              <a:rPr lang="es-ES" sz="2400" b="1" dirty="0"/>
              <a:t>Por supuesto, </a:t>
            </a:r>
            <a:r>
              <a:rPr lang="es-ES" sz="2800" b="1" u="sng" dirty="0">
                <a:solidFill>
                  <a:srgbClr val="FF0000"/>
                </a:solidFill>
                <a:effectLst>
                  <a:outerShdw blurRad="38100" dist="38100" dir="2700000" algn="tl">
                    <a:srgbClr val="000000">
                      <a:alpha val="43137"/>
                    </a:srgbClr>
                  </a:outerShdw>
                </a:effectLst>
              </a:rPr>
              <a:t>NO TE OLVIDES </a:t>
            </a:r>
            <a:r>
              <a:rPr lang="es-ES" sz="2800" b="1" u="sng" dirty="0" smtClean="0">
                <a:solidFill>
                  <a:srgbClr val="FF0000"/>
                </a:solidFill>
                <a:effectLst>
                  <a:outerShdw blurRad="38100" dist="38100" dir="2700000" algn="tl">
                    <a:srgbClr val="000000">
                      <a:alpha val="43137"/>
                    </a:srgbClr>
                  </a:outerShdw>
                </a:effectLst>
              </a:rPr>
              <a:t>EL </a:t>
            </a:r>
            <a:r>
              <a:rPr lang="es-ES" sz="2800" b="1" u="sng" dirty="0">
                <a:solidFill>
                  <a:srgbClr val="FF0000"/>
                </a:solidFill>
                <a:effectLst>
                  <a:outerShdw blurRad="38100" dist="38100" dir="2700000" algn="tl">
                    <a:srgbClr val="000000">
                      <a:alpha val="43137"/>
                    </a:srgbClr>
                  </a:outerShdw>
                </a:effectLst>
              </a:rPr>
              <a:t>DNI</a:t>
            </a:r>
            <a:r>
              <a:rPr lang="es-ES" sz="2400" dirty="0">
                <a:solidFill>
                  <a:srgbClr val="FF0000"/>
                </a:solidFill>
              </a:rPr>
              <a:t>. </a:t>
            </a:r>
            <a:endParaRPr lang="es-ES" sz="2400" dirty="0" smtClean="0">
              <a:solidFill>
                <a:srgbClr val="FF0000"/>
              </a:solidFill>
            </a:endParaRPr>
          </a:p>
          <a:p>
            <a:pPr algn="just"/>
            <a:endParaRPr lang="es-ES" sz="2400" dirty="0"/>
          </a:p>
          <a:p>
            <a:pPr algn="just"/>
            <a:r>
              <a:rPr lang="es-ES" sz="2400" dirty="0"/>
              <a:t> </a:t>
            </a:r>
            <a:r>
              <a:rPr lang="es-ES" sz="2400" dirty="0" smtClean="0"/>
              <a:t>  - </a:t>
            </a:r>
            <a:r>
              <a:rPr lang="es-ES" sz="2400" dirty="0"/>
              <a:t>No olvides tampoco </a:t>
            </a:r>
            <a:r>
              <a:rPr lang="es-ES" sz="2400" b="1" u="sng" dirty="0">
                <a:solidFill>
                  <a:srgbClr val="FF0000"/>
                </a:solidFill>
                <a:effectLst>
                  <a:outerShdw blurRad="38100" dist="38100" dir="2700000" algn="tl">
                    <a:srgbClr val="000000">
                      <a:alpha val="43137"/>
                    </a:srgbClr>
                  </a:outerShdw>
                </a:effectLst>
              </a:rPr>
              <a:t>LA FICHA DE INSCRIPCIÓN Y EL RESGUARDO DE HABER ABONADO LAS TASAS </a:t>
            </a:r>
            <a:r>
              <a:rPr lang="es-ES" sz="2400" dirty="0"/>
              <a:t>para poder realizar las </a:t>
            </a:r>
            <a:r>
              <a:rPr lang="es-ES" sz="2400" dirty="0" smtClean="0"/>
              <a:t>pruebas.</a:t>
            </a:r>
          </a:p>
          <a:p>
            <a:pPr algn="just"/>
            <a:endParaRPr lang="es-ES" sz="2400" dirty="0"/>
          </a:p>
          <a:p>
            <a:pPr algn="just"/>
            <a:r>
              <a:rPr lang="es-ES" sz="2400" dirty="0"/>
              <a:t> </a:t>
            </a:r>
            <a:r>
              <a:rPr lang="es-ES" sz="2400" dirty="0" smtClean="0"/>
              <a:t>   - </a:t>
            </a:r>
            <a:r>
              <a:rPr lang="es-ES" sz="2400" dirty="0"/>
              <a:t>Coge también una botella de agua y caramelos (si durante las pruebas te sientes cansado, algo tan simple como beber un sorbo de agua y tomar un caramelo, te puede ayudar a recuperar la energía en sólo unos segundos).</a:t>
            </a:r>
          </a:p>
          <a:p>
            <a:endParaRPr lang="es-ES" sz="2600" dirty="0"/>
          </a:p>
        </p:txBody>
      </p:sp>
    </p:spTree>
    <p:extLst>
      <p:ext uri="{BB962C8B-B14F-4D97-AF65-F5344CB8AC3E}">
        <p14:creationId xmlns:p14="http://schemas.microsoft.com/office/powerpoint/2010/main" val="2043487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52361" y="1424769"/>
            <a:ext cx="8865440" cy="2716318"/>
          </a:xfrm>
          <a:prstGeom prst="rect">
            <a:avLst/>
          </a:prstGeom>
        </p:spPr>
        <p:txBody>
          <a:bodyPr wrap="square" lIns="99249" tIns="49624" rIns="99249" bIns="49624">
            <a:spAutoFit/>
          </a:bodyPr>
          <a:lstStyle/>
          <a:p>
            <a:endParaRPr lang="es-ES" sz="2600" dirty="0"/>
          </a:p>
          <a:p>
            <a:pPr algn="just"/>
            <a:r>
              <a:rPr lang="es-ES" sz="2400" b="1" u="sng" dirty="0" smtClean="0">
                <a:solidFill>
                  <a:srgbClr val="7030A0"/>
                </a:solidFill>
                <a:effectLst>
                  <a:outerShdw blurRad="38100" dist="38100" dir="2700000" algn="tl">
                    <a:srgbClr val="000000">
                      <a:alpha val="43137"/>
                    </a:srgbClr>
                  </a:outerShdw>
                </a:effectLst>
              </a:rPr>
              <a:t>- SAL </a:t>
            </a:r>
            <a:r>
              <a:rPr lang="es-ES" sz="2400" b="1" u="sng" dirty="0">
                <a:solidFill>
                  <a:srgbClr val="7030A0"/>
                </a:solidFill>
                <a:effectLst>
                  <a:outerShdw blurRad="38100" dist="38100" dir="2700000" algn="tl">
                    <a:srgbClr val="000000">
                      <a:alpha val="43137"/>
                    </a:srgbClr>
                  </a:outerShdw>
                </a:effectLst>
              </a:rPr>
              <a:t>DE CASA CON TIEMPO</a:t>
            </a:r>
            <a:r>
              <a:rPr lang="es-ES" sz="2400" b="1" u="sng" dirty="0" smtClean="0">
                <a:solidFill>
                  <a:srgbClr val="7030A0"/>
                </a:solidFill>
                <a:effectLst>
                  <a:outerShdw blurRad="38100" dist="38100" dir="2700000" algn="tl">
                    <a:srgbClr val="000000">
                      <a:alpha val="43137"/>
                    </a:srgbClr>
                  </a:outerShdw>
                </a:effectLst>
              </a:rPr>
              <a:t>.</a:t>
            </a:r>
          </a:p>
          <a:p>
            <a:pPr algn="just"/>
            <a:r>
              <a:rPr lang="es-ES" sz="2400" b="1" u="sng" dirty="0" smtClean="0">
                <a:solidFill>
                  <a:srgbClr val="7030A0"/>
                </a:solidFill>
                <a:effectLst>
                  <a:outerShdw blurRad="38100" dist="38100" dir="2700000" algn="tl">
                    <a:srgbClr val="000000">
                      <a:alpha val="43137"/>
                    </a:srgbClr>
                  </a:outerShdw>
                </a:effectLst>
              </a:rPr>
              <a:t> </a:t>
            </a:r>
            <a:endParaRPr lang="es-ES" sz="2400" b="1" u="sng" dirty="0">
              <a:solidFill>
                <a:srgbClr val="7030A0"/>
              </a:solidFill>
              <a:effectLst>
                <a:outerShdw blurRad="38100" dist="38100" dir="2700000" algn="tl">
                  <a:srgbClr val="000000">
                    <a:alpha val="43137"/>
                  </a:srgbClr>
                </a:outerShdw>
              </a:effectLst>
            </a:endParaRPr>
          </a:p>
          <a:p>
            <a:pPr algn="just"/>
            <a:r>
              <a:rPr lang="es-ES" sz="2400" b="1" dirty="0"/>
              <a:t>Calcula un tiempo extra para imprevistos (si pierdes el autobús, hay un atasco o un accidente…). </a:t>
            </a:r>
            <a:endParaRPr lang="es-ES" sz="2400" b="1" dirty="0" smtClean="0"/>
          </a:p>
          <a:p>
            <a:pPr algn="just"/>
            <a:endParaRPr lang="es-ES" sz="2400" b="1" dirty="0"/>
          </a:p>
          <a:p>
            <a:pPr algn="just"/>
            <a:r>
              <a:rPr lang="es-ES" sz="2400" b="1" dirty="0"/>
              <a:t>De lo contrario, podrías llegar a las pruebas estresado por las prisas.</a:t>
            </a:r>
          </a:p>
        </p:txBody>
      </p:sp>
    </p:spTree>
    <p:extLst>
      <p:ext uri="{BB962C8B-B14F-4D97-AF65-F5344CB8AC3E}">
        <p14:creationId xmlns:p14="http://schemas.microsoft.com/office/powerpoint/2010/main" val="472273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3601" y="620688"/>
            <a:ext cx="8868374" cy="5393974"/>
          </a:xfrm>
          <a:prstGeom prst="rect">
            <a:avLst/>
          </a:prstGeom>
        </p:spPr>
        <p:txBody>
          <a:bodyPr wrap="square" lIns="99249" tIns="49624" rIns="99249" bIns="49624">
            <a:spAutoFit/>
          </a:bodyPr>
          <a:lstStyle/>
          <a:p>
            <a:pPr algn="just"/>
            <a:r>
              <a:rPr lang="es-ES" sz="2400" b="1" u="sng" dirty="0" smtClean="0">
                <a:solidFill>
                  <a:srgbClr val="7030A0"/>
                </a:solidFill>
                <a:effectLst>
                  <a:outerShdw blurRad="38100" dist="38100" dir="2700000" algn="tl">
                    <a:srgbClr val="000000">
                      <a:alpha val="43137"/>
                    </a:srgbClr>
                  </a:outerShdw>
                </a:effectLst>
              </a:rPr>
              <a:t>- CUIDAD </a:t>
            </a:r>
            <a:r>
              <a:rPr lang="es-ES" sz="2400" b="1" u="sng" dirty="0">
                <a:solidFill>
                  <a:srgbClr val="7030A0"/>
                </a:solidFill>
                <a:effectLst>
                  <a:outerShdw blurRad="38100" dist="38100" dir="2700000" algn="tl">
                    <a:srgbClr val="000000">
                      <a:alpha val="43137"/>
                    </a:srgbClr>
                  </a:outerShdw>
                </a:effectLst>
              </a:rPr>
              <a:t>LA </a:t>
            </a:r>
            <a:r>
              <a:rPr lang="es-ES" sz="2400" b="1" u="sng" dirty="0" smtClean="0">
                <a:solidFill>
                  <a:srgbClr val="7030A0"/>
                </a:solidFill>
                <a:effectLst>
                  <a:outerShdw blurRad="38100" dist="38100" dir="2700000" algn="tl">
                    <a:srgbClr val="000000">
                      <a:alpha val="43137"/>
                    </a:srgbClr>
                  </a:outerShdw>
                </a:effectLst>
              </a:rPr>
              <a:t>PRESENTACIÓN</a:t>
            </a:r>
          </a:p>
          <a:p>
            <a:pPr marL="342900" indent="-342900" algn="just">
              <a:buFontTx/>
              <a:buChar char="-"/>
            </a:pPr>
            <a:endParaRPr lang="es-ES" sz="2400" b="1" u="sng" dirty="0">
              <a:solidFill>
                <a:srgbClr val="7030A0"/>
              </a:solidFill>
              <a:effectLst>
                <a:outerShdw blurRad="38100" dist="38100" dir="2700000" algn="tl">
                  <a:srgbClr val="000000">
                    <a:alpha val="43137"/>
                  </a:srgbClr>
                </a:outerShdw>
              </a:effectLst>
            </a:endParaRPr>
          </a:p>
          <a:p>
            <a:pPr algn="just"/>
            <a:r>
              <a:rPr lang="es-ES" sz="2400" b="1" dirty="0"/>
              <a:t>	- </a:t>
            </a:r>
            <a:r>
              <a:rPr lang="es-ES" sz="2400" b="1" dirty="0" smtClean="0"/>
              <a:t>Respetad </a:t>
            </a:r>
            <a:r>
              <a:rPr lang="es-ES" sz="2400" b="1" dirty="0"/>
              <a:t>los márgenes, los espacios y </a:t>
            </a:r>
            <a:r>
              <a:rPr lang="es-ES" sz="2400" b="1" dirty="0" smtClean="0">
                <a:effectLst>
                  <a:outerShdw blurRad="38100" dist="38100" dir="2700000" algn="tl">
                    <a:srgbClr val="000000">
                      <a:alpha val="43137"/>
                    </a:srgbClr>
                  </a:outerShdw>
                </a:effectLst>
              </a:rPr>
              <a:t>tened </a:t>
            </a:r>
            <a:r>
              <a:rPr lang="es-ES" sz="2400" b="1" dirty="0">
                <a:effectLst>
                  <a:outerShdw blurRad="38100" dist="38100" dir="2700000" algn="tl">
                    <a:srgbClr val="000000">
                      <a:alpha val="43137"/>
                    </a:srgbClr>
                  </a:outerShdw>
                </a:effectLst>
              </a:rPr>
              <a:t>cuidado con la ortografía. </a:t>
            </a:r>
            <a:endParaRPr lang="es-ES" sz="2400" b="1" dirty="0" smtClean="0">
              <a:effectLst>
                <a:outerShdw blurRad="38100" dist="38100" dir="2700000" algn="tl">
                  <a:srgbClr val="000000">
                    <a:alpha val="43137"/>
                  </a:srgbClr>
                </a:outerShdw>
              </a:effectLst>
            </a:endParaRPr>
          </a:p>
          <a:p>
            <a:pPr algn="just"/>
            <a:endParaRPr lang="es-ES" sz="2400" b="1" dirty="0">
              <a:effectLst>
                <a:outerShdw blurRad="38100" dist="38100" dir="2700000" algn="tl">
                  <a:srgbClr val="000000">
                    <a:alpha val="43137"/>
                  </a:srgbClr>
                </a:outerShdw>
              </a:effectLst>
            </a:endParaRPr>
          </a:p>
          <a:p>
            <a:pPr algn="just"/>
            <a:r>
              <a:rPr lang="es-ES" sz="2400" b="1" dirty="0"/>
              <a:t>	- En los exámenes de ciencias no nos conformemos con resolver el ejercicio dando solo valores numéricos: </a:t>
            </a:r>
            <a:r>
              <a:rPr lang="es-ES" sz="2400" b="1" dirty="0">
                <a:effectLst>
                  <a:outerShdw blurRad="38100" dist="38100" dir="2700000" algn="tl">
                    <a:srgbClr val="000000">
                      <a:alpha val="43137"/>
                    </a:srgbClr>
                  </a:outerShdw>
                </a:effectLst>
              </a:rPr>
              <a:t>explicar lo que vais a hacer, nombrar los teoremas y principios que vais a utilizar.</a:t>
            </a:r>
          </a:p>
          <a:p>
            <a:pPr algn="just"/>
            <a:r>
              <a:rPr lang="es-ES" sz="2400" b="1" dirty="0"/>
              <a:t>Esto ayuda a visualizar el contenido de tu examen y predispone al corrector que lo corrija mas "benevolente". </a:t>
            </a:r>
          </a:p>
          <a:p>
            <a:pPr algn="just"/>
            <a:endParaRPr lang="es-ES" sz="2400" dirty="0"/>
          </a:p>
          <a:p>
            <a:pPr algn="just"/>
            <a:r>
              <a:rPr lang="es-ES" b="1" i="1" dirty="0"/>
              <a:t>(</a:t>
            </a:r>
            <a:r>
              <a:rPr lang="es-ES" b="1" i="1" dirty="0" smtClean="0"/>
              <a:t>Tened </a:t>
            </a:r>
            <a:r>
              <a:rPr lang="es-ES" b="1" i="1" dirty="0"/>
              <a:t>en cuenta que a cada corrector le tocará corregir cientos de exámenes, si entre ellos se encuentra uno más fácil de </a:t>
            </a:r>
            <a:r>
              <a:rPr lang="es-ES" b="1" i="1" dirty="0" smtClean="0"/>
              <a:t>corregir, por </a:t>
            </a:r>
            <a:r>
              <a:rPr lang="es-ES" b="1" i="1" dirty="0"/>
              <a:t>su caligrafía, presentación, explicación de todos los </a:t>
            </a:r>
            <a:r>
              <a:rPr lang="es-ES" b="1" i="1" dirty="0" smtClean="0"/>
              <a:t>pasos, tened </a:t>
            </a:r>
            <a:r>
              <a:rPr lang="es-ES" b="1" i="1" dirty="0"/>
              <a:t>seguro que lo valorará mas positivamente que otro examen que le "cueste" corregir).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504" y="980728"/>
            <a:ext cx="8915401" cy="1143001"/>
          </a:xfrm>
        </p:spPr>
        <p:txBody>
          <a:bodyPr>
            <a:noAutofit/>
          </a:bodyPr>
          <a:lstStyle/>
          <a:p>
            <a:r>
              <a:rPr lang="es-ES" sz="3200" b="1" u="sng" dirty="0" smtClean="0">
                <a:solidFill>
                  <a:srgbClr val="FF0000"/>
                </a:solidFill>
                <a:effectLst>
                  <a:outerShdw blurRad="38100" dist="38100" dir="2700000" algn="tl">
                    <a:srgbClr val="000000">
                      <a:alpha val="43137"/>
                    </a:srgbClr>
                  </a:outerShdw>
                </a:effectLst>
              </a:rPr>
              <a:t>DESTINATARIOS </a:t>
            </a:r>
            <a:r>
              <a:rPr lang="es-ES" sz="3200" b="1" u="sng" dirty="0">
                <a:solidFill>
                  <a:srgbClr val="FF0000"/>
                </a:solidFill>
                <a:effectLst>
                  <a:outerShdw blurRad="38100" dist="38100" dir="2700000" algn="tl">
                    <a:srgbClr val="000000">
                      <a:alpha val="43137"/>
                    </a:srgbClr>
                  </a:outerShdw>
                </a:effectLst>
              </a:rPr>
              <a:t>DE LA EBAU PARA ACCESO A LA UNIVERSIDAD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2564904"/>
            <a:ext cx="9347076" cy="305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950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1941" y="332656"/>
            <a:ext cx="8896883" cy="6009527"/>
          </a:xfrm>
          <a:prstGeom prst="rect">
            <a:avLst/>
          </a:prstGeom>
        </p:spPr>
        <p:txBody>
          <a:bodyPr wrap="square" lIns="99249" tIns="49624" rIns="99249" bIns="49624">
            <a:spAutoFit/>
          </a:bodyPr>
          <a:lstStyle/>
          <a:p>
            <a:pPr algn="just"/>
            <a:r>
              <a:rPr lang="es-ES" sz="2400" b="1" u="sng" dirty="0" smtClean="0">
                <a:solidFill>
                  <a:srgbClr val="7030A0"/>
                </a:solidFill>
                <a:effectLst>
                  <a:outerShdw blurRad="38100" dist="38100" dir="2700000" algn="tl">
                    <a:srgbClr val="000000">
                      <a:alpha val="43137"/>
                    </a:srgbClr>
                  </a:outerShdw>
                </a:effectLst>
              </a:rPr>
              <a:t>- LAS </a:t>
            </a:r>
            <a:r>
              <a:rPr lang="es-ES" sz="2400" b="1" u="sng" dirty="0">
                <a:solidFill>
                  <a:srgbClr val="7030A0"/>
                </a:solidFill>
                <a:effectLst>
                  <a:outerShdw blurRad="38100" dist="38100" dir="2700000" algn="tl">
                    <a:srgbClr val="000000">
                      <a:alpha val="43137"/>
                    </a:srgbClr>
                  </a:outerShdw>
                </a:effectLst>
              </a:rPr>
              <a:t>PRUEBAS EXIGEN SILENCIO ABSOLUTO. </a:t>
            </a:r>
            <a:endParaRPr lang="es-ES" sz="2400" b="1" u="sng" dirty="0" smtClean="0">
              <a:solidFill>
                <a:srgbClr val="7030A0"/>
              </a:solidFill>
              <a:effectLst>
                <a:outerShdw blurRad="38100" dist="38100" dir="2700000" algn="tl">
                  <a:srgbClr val="000000">
                    <a:alpha val="43137"/>
                  </a:srgbClr>
                </a:outerShdw>
              </a:effectLst>
            </a:endParaRPr>
          </a:p>
          <a:p>
            <a:pPr algn="just"/>
            <a:endParaRPr lang="es-ES" sz="2400" b="1" u="sng" dirty="0">
              <a:solidFill>
                <a:srgbClr val="7030A0"/>
              </a:solidFill>
              <a:effectLst>
                <a:outerShdw blurRad="38100" dist="38100" dir="2700000" algn="tl">
                  <a:srgbClr val="000000">
                    <a:alpha val="43137"/>
                  </a:srgbClr>
                </a:outerShdw>
              </a:effectLst>
            </a:endParaRPr>
          </a:p>
          <a:p>
            <a:pPr algn="just"/>
            <a:r>
              <a:rPr lang="es-ES" sz="2400" b="1" dirty="0">
                <a:effectLst>
                  <a:outerShdw blurRad="38100" dist="38100" dir="2700000" algn="tl">
                    <a:srgbClr val="000000">
                      <a:alpha val="43137"/>
                    </a:srgbClr>
                  </a:outerShdw>
                </a:effectLst>
              </a:rPr>
              <a:t>	- El tribunal examinador tiene capacidad legal para expulsar a los/las estudiantes que incumplan las normas de corrección y comportamiento</a:t>
            </a:r>
            <a:r>
              <a:rPr lang="es-ES" sz="2400" b="1" dirty="0" smtClean="0">
                <a:effectLst>
                  <a:outerShdw blurRad="38100" dist="38100" dir="2700000" algn="tl">
                    <a:srgbClr val="000000">
                      <a:alpha val="43137"/>
                    </a:srgbClr>
                  </a:outerShdw>
                </a:effectLst>
              </a:rPr>
              <a:t>.</a:t>
            </a:r>
          </a:p>
          <a:p>
            <a:pPr algn="just"/>
            <a:endParaRPr lang="es-ES" sz="2400" b="1" dirty="0">
              <a:effectLst>
                <a:outerShdw blurRad="38100" dist="38100" dir="2700000" algn="tl">
                  <a:srgbClr val="000000">
                    <a:alpha val="43137"/>
                  </a:srgbClr>
                </a:outerShdw>
              </a:effectLst>
            </a:endParaRPr>
          </a:p>
          <a:p>
            <a:pPr algn="just"/>
            <a:r>
              <a:rPr lang="es-ES" sz="2400" b="1" dirty="0">
                <a:effectLst>
                  <a:outerShdw blurRad="38100" dist="38100" dir="2700000" algn="tl">
                    <a:srgbClr val="000000">
                      <a:alpha val="43137"/>
                    </a:srgbClr>
                  </a:outerShdw>
                </a:effectLst>
              </a:rPr>
              <a:t>	- Si tienes alguna pregunta no dudes en dirigirte a ellos. 	</a:t>
            </a:r>
          </a:p>
          <a:p>
            <a:pPr algn="just"/>
            <a:r>
              <a:rPr lang="es-ES" sz="2400" b="1" dirty="0">
                <a:effectLst>
                  <a:outerShdw blurRad="38100" dist="38100" dir="2700000" algn="tl">
                    <a:srgbClr val="000000">
                      <a:alpha val="43137"/>
                    </a:srgbClr>
                  </a:outerShdw>
                </a:effectLst>
              </a:rPr>
              <a:t>	- </a:t>
            </a:r>
            <a:r>
              <a:rPr lang="es-ES" sz="2400" b="1" i="1" u="sng" dirty="0">
                <a:effectLst>
                  <a:outerShdw blurRad="38100" dist="38100" dir="2700000" algn="tl">
                    <a:srgbClr val="000000">
                      <a:alpha val="43137"/>
                    </a:srgbClr>
                  </a:outerShdw>
                </a:effectLst>
              </a:rPr>
              <a:t>MANTENTE ATENTO!!</a:t>
            </a:r>
            <a:r>
              <a:rPr lang="es-ES" sz="2400" b="1" dirty="0">
                <a:effectLst>
                  <a:outerShdw blurRad="38100" dist="38100" dir="2700000" algn="tl">
                    <a:srgbClr val="000000">
                      <a:alpha val="43137"/>
                    </a:srgbClr>
                  </a:outerShdw>
                </a:effectLst>
              </a:rPr>
              <a:t>. </a:t>
            </a:r>
          </a:p>
          <a:p>
            <a:pPr algn="just"/>
            <a:r>
              <a:rPr lang="es-ES" sz="2400" b="1" dirty="0">
                <a:effectLst>
                  <a:outerShdw blurRad="38100" dist="38100" dir="2700000" algn="tl">
                    <a:srgbClr val="000000">
                      <a:alpha val="43137"/>
                    </a:srgbClr>
                  </a:outerShdw>
                </a:effectLst>
              </a:rPr>
              <a:t>Nada más entrar, te darán las instrucciones para hacer el examen y comenzará a contar el tiempo. </a:t>
            </a:r>
          </a:p>
          <a:p>
            <a:pPr algn="just"/>
            <a:r>
              <a:rPr lang="es-ES" sz="2400" b="1" dirty="0">
                <a:effectLst>
                  <a:outerShdw blurRad="38100" dist="38100" dir="2700000" algn="tl">
                    <a:srgbClr val="000000">
                      <a:alpha val="43137"/>
                    </a:srgbClr>
                  </a:outerShdw>
                </a:effectLst>
              </a:rPr>
              <a:t>Es importante escuchar y respetar las instrucciones. </a:t>
            </a:r>
          </a:p>
          <a:p>
            <a:pPr algn="just"/>
            <a:endParaRPr lang="es-ES" sz="2400" b="1" dirty="0">
              <a:solidFill>
                <a:srgbClr val="7030A0"/>
              </a:solidFill>
              <a:effectLst>
                <a:outerShdw blurRad="38100" dist="38100" dir="2700000" algn="tl">
                  <a:srgbClr val="000000">
                    <a:alpha val="43137"/>
                  </a:srgbClr>
                </a:outerShdw>
              </a:effectLst>
            </a:endParaRPr>
          </a:p>
          <a:p>
            <a:pPr algn="ctr"/>
            <a:r>
              <a:rPr lang="es-ES" sz="2400" b="1" u="sng" dirty="0">
                <a:solidFill>
                  <a:srgbClr val="FF0000"/>
                </a:solidFill>
                <a:effectLst>
                  <a:outerShdw blurRad="38100" dist="38100" dir="2700000" algn="tl">
                    <a:srgbClr val="000000">
                      <a:alpha val="43137"/>
                    </a:srgbClr>
                  </a:outerShdw>
                </a:effectLst>
              </a:rPr>
              <a:t>¡¡NO SE COPIA</a:t>
            </a:r>
            <a:r>
              <a:rPr lang="es-ES" sz="2400" b="1" u="sng" dirty="0" smtClean="0">
                <a:solidFill>
                  <a:srgbClr val="FF0000"/>
                </a:solidFill>
                <a:effectLst>
                  <a:outerShdw blurRad="38100" dist="38100" dir="2700000" algn="tl">
                    <a:srgbClr val="000000">
                      <a:alpha val="43137"/>
                    </a:srgbClr>
                  </a:outerShdw>
                </a:effectLst>
              </a:rPr>
              <a:t>!!</a:t>
            </a:r>
            <a:endParaRPr lang="es-ES" sz="2400" b="1" u="sng" dirty="0">
              <a:solidFill>
                <a:srgbClr val="FF0000"/>
              </a:solidFill>
              <a:effectLst>
                <a:outerShdw blurRad="38100" dist="38100" dir="2700000" algn="tl">
                  <a:srgbClr val="000000">
                    <a:alpha val="43137"/>
                  </a:srgbClr>
                </a:outerShdw>
              </a:effectLst>
            </a:endParaRPr>
          </a:p>
          <a:p>
            <a:pPr algn="just"/>
            <a:r>
              <a:rPr lang="es-ES" sz="2400" b="1" dirty="0">
                <a:effectLst>
                  <a:outerShdw blurRad="38100" dist="38100" dir="2700000" algn="tl">
                    <a:srgbClr val="000000">
                      <a:alpha val="43137"/>
                    </a:srgbClr>
                  </a:outerShdw>
                </a:effectLst>
              </a:rPr>
              <a:t>Lógicamente, está prohibido como en cualquier examen, pero aquí tienes mucho más que perder.</a:t>
            </a:r>
            <a:endParaRPr lang="es-ES"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285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1" y="548680"/>
            <a:ext cx="8915401" cy="1143001"/>
          </a:xfrm>
        </p:spPr>
        <p:txBody>
          <a:bodyPr>
            <a:noAutofit/>
          </a:bodyPr>
          <a:lstStyle/>
          <a:p>
            <a:r>
              <a:rPr lang="es-ES" sz="3200" b="1" u="sng" dirty="0">
                <a:solidFill>
                  <a:srgbClr val="FF0000"/>
                </a:solidFill>
                <a:effectLst>
                  <a:outerShdw blurRad="38100" dist="38100" dir="2700000" algn="tl">
                    <a:srgbClr val="000000">
                      <a:alpha val="43137"/>
                    </a:srgbClr>
                  </a:outerShdw>
                </a:effectLst>
              </a:rPr>
              <a:t>VALIDEZ DE LAS CALIFICACIONES DE LA EBAU</a:t>
            </a:r>
            <a:r>
              <a:rPr lang="es-ES" sz="3500" dirty="0">
                <a:solidFill>
                  <a:srgbClr val="FF0000"/>
                </a:solidFill>
              </a:rPr>
              <a:t/>
            </a:r>
            <a:br>
              <a:rPr lang="es-ES" sz="3500" dirty="0">
                <a:solidFill>
                  <a:srgbClr val="FF0000"/>
                </a:solidFill>
              </a:rPr>
            </a:br>
            <a:endParaRPr lang="es-ES" sz="3500" dirty="0">
              <a:solidFill>
                <a:srgbClr val="FF0000"/>
              </a:solidFill>
            </a:endParaRPr>
          </a:p>
        </p:txBody>
      </p:sp>
      <p:sp>
        <p:nvSpPr>
          <p:cNvPr id="3" name="2 Rectángulo"/>
          <p:cNvSpPr/>
          <p:nvPr/>
        </p:nvSpPr>
        <p:spPr>
          <a:xfrm>
            <a:off x="416496" y="1484784"/>
            <a:ext cx="9217024" cy="4562977"/>
          </a:xfrm>
          <a:prstGeom prst="rect">
            <a:avLst/>
          </a:prstGeom>
        </p:spPr>
        <p:txBody>
          <a:bodyPr wrap="square" lIns="99249" tIns="49624" rIns="99249" bIns="49624">
            <a:spAutoFit/>
          </a:bodyPr>
          <a:lstStyle/>
          <a:p>
            <a:pPr algn="just"/>
            <a:r>
              <a:rPr lang="es-ES" sz="2600" b="1" dirty="0"/>
              <a:t> </a:t>
            </a:r>
            <a:r>
              <a:rPr lang="es-ES" sz="2600" b="1" dirty="0" smtClean="0"/>
              <a:t>    </a:t>
            </a:r>
            <a:r>
              <a:rPr lang="es-ES" sz="2400" b="1" dirty="0" smtClean="0"/>
              <a:t>- </a:t>
            </a:r>
            <a:r>
              <a:rPr lang="es-ES" sz="2400" b="1" dirty="0"/>
              <a:t>La superación de la evaluación de Bachillerato para el acceso a la Universidad tendrá </a:t>
            </a:r>
            <a:r>
              <a:rPr lang="es-ES" sz="2400" b="1" i="1" dirty="0">
                <a:effectLst>
                  <a:outerShdw blurRad="38100" dist="38100" dir="2700000" algn="tl">
                    <a:srgbClr val="000000">
                      <a:alpha val="43137"/>
                    </a:srgbClr>
                  </a:outerShdw>
                </a:effectLst>
              </a:rPr>
              <a:t>VALIDEZ INDEFINIDA</a:t>
            </a:r>
            <a:r>
              <a:rPr lang="es-ES" sz="2400" b="1" dirty="0">
                <a:effectLst>
                  <a:outerShdw blurRad="38100" dist="38100" dir="2700000" algn="tl">
                    <a:srgbClr val="000000">
                      <a:alpha val="43137"/>
                    </a:srgbClr>
                  </a:outerShdw>
                </a:effectLst>
              </a:rPr>
              <a:t>.</a:t>
            </a:r>
          </a:p>
          <a:p>
            <a:pPr algn="just"/>
            <a:endParaRPr lang="es-ES" sz="2400" b="1" dirty="0">
              <a:effectLst>
                <a:outerShdw blurRad="38100" dist="38100" dir="2700000" algn="tl">
                  <a:srgbClr val="000000">
                    <a:alpha val="43137"/>
                  </a:srgbClr>
                </a:outerShdw>
              </a:effectLst>
            </a:endParaRPr>
          </a:p>
          <a:p>
            <a:pPr algn="just"/>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    - </a:t>
            </a:r>
            <a:r>
              <a:rPr lang="es-ES" sz="2400" b="1" dirty="0">
                <a:effectLst>
                  <a:outerShdw blurRad="38100" dist="38100" dir="2700000" algn="tl">
                    <a:srgbClr val="000000">
                      <a:alpha val="43137"/>
                    </a:srgbClr>
                  </a:outerShdw>
                </a:effectLst>
              </a:rPr>
              <a:t>Las calificaciones obtenidas en las pruebas para mejorar la nota de admisión tendrán validez durante </a:t>
            </a:r>
            <a:r>
              <a:rPr lang="es-ES" sz="2400" b="1" i="1" dirty="0">
                <a:effectLst>
                  <a:outerShdw blurRad="38100" dist="38100" dir="2700000" algn="tl">
                    <a:srgbClr val="000000">
                      <a:alpha val="43137"/>
                    </a:srgbClr>
                  </a:outerShdw>
                </a:effectLst>
              </a:rPr>
              <a:t>LOS DOS CURSOS ACADÉMICOS SIGUIENTES A LA SUPERACIÓN DE LAS MISMAS.</a:t>
            </a:r>
          </a:p>
          <a:p>
            <a:pPr algn="just"/>
            <a:endParaRPr lang="es-ES" sz="2400" b="1" dirty="0">
              <a:effectLst>
                <a:outerShdw blurRad="38100" dist="38100" dir="2700000" algn="tl">
                  <a:srgbClr val="000000">
                    <a:alpha val="43137"/>
                  </a:srgbClr>
                </a:outerShdw>
              </a:effectLst>
            </a:endParaRPr>
          </a:p>
          <a:p>
            <a:pPr algn="just"/>
            <a:r>
              <a:rPr lang="es-ES" sz="2400" dirty="0"/>
              <a:t> </a:t>
            </a:r>
            <a:r>
              <a:rPr lang="es-ES" sz="2400" dirty="0" smtClean="0"/>
              <a:t>    - </a:t>
            </a:r>
            <a:r>
              <a:rPr lang="es-ES" sz="2400" dirty="0"/>
              <a:t>Los estudiantes </a:t>
            </a:r>
            <a:r>
              <a:rPr lang="es-ES" sz="2400" b="1" dirty="0">
                <a:effectLst>
                  <a:outerShdw blurRad="38100" dist="38100" dir="2700000" algn="tl">
                    <a:srgbClr val="000000">
                      <a:alpha val="43137"/>
                    </a:srgbClr>
                  </a:outerShdw>
                </a:effectLst>
              </a:rPr>
              <a:t>podrán presentarse en sucesivas convocatorias para </a:t>
            </a:r>
            <a:r>
              <a:rPr lang="es-ES" sz="2400" b="1" i="1" dirty="0">
                <a:effectLst>
                  <a:outerShdw blurRad="38100" dist="38100" dir="2700000" algn="tl">
                    <a:srgbClr val="000000">
                      <a:alpha val="43137"/>
                    </a:srgbClr>
                  </a:outerShdw>
                </a:effectLst>
              </a:rPr>
              <a:t>MEJORAR LA CALIFICACIÓN </a:t>
            </a:r>
            <a:r>
              <a:rPr lang="es-ES" sz="2400" dirty="0"/>
              <a:t>obtenida en cualquiera de las pruebas.</a:t>
            </a:r>
          </a:p>
          <a:p>
            <a:pPr marL="372184" indent="-372184" algn="just">
              <a:buFontTx/>
              <a:buChar char="-"/>
            </a:pPr>
            <a:endParaRPr lang="es-ES" sz="2400" dirty="0"/>
          </a:p>
          <a:p>
            <a:pPr algn="just"/>
            <a:r>
              <a:rPr lang="es-ES" sz="2400" dirty="0"/>
              <a:t> </a:t>
            </a:r>
            <a:r>
              <a:rPr lang="es-ES" sz="2400" dirty="0" smtClean="0"/>
              <a:t>    - </a:t>
            </a:r>
            <a:r>
              <a:rPr lang="es-ES" sz="2400" b="1" dirty="0">
                <a:effectLst>
                  <a:outerShdw blurRad="38100" dist="38100" dir="2700000" algn="tl">
                    <a:srgbClr val="000000">
                      <a:alpha val="43137"/>
                    </a:srgbClr>
                  </a:outerShdw>
                </a:effectLst>
              </a:rPr>
              <a:t>Se tomará en consideración la calificación obtenida en la última convocatoria, siempre que ésta sea superior a las anteriores</a:t>
            </a:r>
            <a:r>
              <a:rPr lang="es-ES" sz="2400" dirty="0"/>
              <a:t>.</a:t>
            </a:r>
          </a:p>
        </p:txBody>
      </p:sp>
    </p:spTree>
    <p:extLst>
      <p:ext uri="{BB962C8B-B14F-4D97-AF65-F5344CB8AC3E}">
        <p14:creationId xmlns:p14="http://schemas.microsoft.com/office/powerpoint/2010/main" val="318267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2681" y="585081"/>
            <a:ext cx="8915401" cy="728666"/>
          </a:xfrm>
        </p:spPr>
        <p:txBody>
          <a:bodyPr>
            <a:noAutofit/>
          </a:bodyPr>
          <a:lstStyle/>
          <a:p>
            <a:r>
              <a:rPr lang="es-ES" sz="3500" b="1" u="sng" dirty="0">
                <a:solidFill>
                  <a:srgbClr val="FF0000"/>
                </a:solidFill>
                <a:effectLst>
                  <a:outerShdw blurRad="38100" dist="38100" dir="2700000" algn="tl">
                    <a:srgbClr val="000000">
                      <a:alpha val="43137"/>
                    </a:srgbClr>
                  </a:outerShdw>
                </a:effectLst>
              </a:rPr>
              <a:t>EXÁMENES DE LA FASE ESPECÍFICA (OPTATIVA)</a:t>
            </a:r>
            <a:br>
              <a:rPr lang="es-ES" sz="3500" b="1" u="sng" dirty="0">
                <a:solidFill>
                  <a:srgbClr val="FF0000"/>
                </a:solidFill>
                <a:effectLst>
                  <a:outerShdw blurRad="38100" dist="38100" dir="2700000" algn="tl">
                    <a:srgbClr val="000000">
                      <a:alpha val="43137"/>
                    </a:srgbClr>
                  </a:outerShdw>
                </a:effectLst>
              </a:rPr>
            </a:br>
            <a:endParaRPr lang="es-ES" sz="3500" b="1" u="sng" dirty="0">
              <a:solidFill>
                <a:srgbClr val="FF0000"/>
              </a:solidFill>
              <a:effectLst>
                <a:outerShdw blurRad="38100" dist="38100" dir="2700000" algn="tl">
                  <a:srgbClr val="000000">
                    <a:alpha val="43137"/>
                  </a:srgbClr>
                </a:outerShdw>
              </a:effectLst>
            </a:endParaRPr>
          </a:p>
        </p:txBody>
      </p:sp>
      <p:sp>
        <p:nvSpPr>
          <p:cNvPr id="4" name="3 Rectángulo"/>
          <p:cNvSpPr/>
          <p:nvPr/>
        </p:nvSpPr>
        <p:spPr>
          <a:xfrm>
            <a:off x="488504" y="1628800"/>
            <a:ext cx="8712968" cy="4154984"/>
          </a:xfrm>
          <a:prstGeom prst="rect">
            <a:avLst/>
          </a:prstGeom>
        </p:spPr>
        <p:txBody>
          <a:bodyPr wrap="square">
            <a:spAutoFit/>
          </a:bodyPr>
          <a:lstStyle/>
          <a:p>
            <a:pPr algn="just"/>
            <a:r>
              <a:rPr lang="es-ES" sz="2400" dirty="0"/>
              <a:t>Q</a:t>
            </a:r>
            <a:r>
              <a:rPr lang="es-ES" sz="2400" dirty="0" smtClean="0"/>
              <a:t>uienes </a:t>
            </a:r>
            <a:r>
              <a:rPr lang="es-ES" sz="2400" dirty="0"/>
              <a:t>deseen mejorar su nota de </a:t>
            </a:r>
            <a:r>
              <a:rPr lang="es-ES" sz="2400" dirty="0" smtClean="0"/>
              <a:t>admisión podrán </a:t>
            </a:r>
            <a:r>
              <a:rPr lang="es-ES" sz="2400" dirty="0"/>
              <a:t>examinarse en la misma convocatoria de </a:t>
            </a:r>
            <a:r>
              <a:rPr lang="es-ES" sz="2400" b="1" dirty="0">
                <a:effectLst>
                  <a:outerShdw blurRad="38100" dist="38100" dir="2700000" algn="tl">
                    <a:srgbClr val="000000">
                      <a:alpha val="43137"/>
                    </a:srgbClr>
                  </a:outerShdw>
                </a:effectLst>
              </a:rPr>
              <a:t>hasta tres materias de segundo </a:t>
            </a:r>
            <a:r>
              <a:rPr lang="es-ES" sz="2400" b="1" dirty="0" smtClean="0">
                <a:effectLst>
                  <a:outerShdw blurRad="38100" dist="38100" dir="2700000" algn="tl">
                    <a:srgbClr val="000000">
                      <a:alpha val="43137"/>
                    </a:srgbClr>
                  </a:outerShdw>
                </a:effectLst>
              </a:rPr>
              <a:t>curso de </a:t>
            </a:r>
            <a:r>
              <a:rPr lang="es-ES" sz="2400" b="1" dirty="0">
                <a:effectLst>
                  <a:outerShdw blurRad="38100" dist="38100" dir="2700000" algn="tl">
                    <a:srgbClr val="000000">
                      <a:alpha val="43137"/>
                    </a:srgbClr>
                  </a:outerShdw>
                </a:effectLst>
              </a:rPr>
              <a:t>Bachillerato, comunes o de modalidad, distintas a aquellas de las que se </a:t>
            </a:r>
            <a:r>
              <a:rPr lang="es-ES" sz="2400" b="1" dirty="0" smtClean="0">
                <a:effectLst>
                  <a:outerShdw blurRad="38100" dist="38100" dir="2700000" algn="tl">
                    <a:srgbClr val="000000">
                      <a:alpha val="43137"/>
                    </a:srgbClr>
                  </a:outerShdw>
                </a:effectLst>
              </a:rPr>
              <a:t>hubieran examinado </a:t>
            </a:r>
            <a:r>
              <a:rPr lang="es-ES" sz="2400" b="1" dirty="0">
                <a:effectLst>
                  <a:outerShdw blurRad="38100" dist="38100" dir="2700000" algn="tl">
                    <a:srgbClr val="000000">
                      <a:alpha val="43137"/>
                    </a:srgbClr>
                  </a:outerShdw>
                </a:effectLst>
              </a:rPr>
              <a:t>en la prueba de acceso.</a:t>
            </a:r>
            <a:r>
              <a:rPr lang="es-ES" sz="2400" dirty="0"/>
              <a:t> </a:t>
            </a:r>
            <a:endParaRPr lang="es-ES" sz="2400" dirty="0" smtClean="0"/>
          </a:p>
          <a:p>
            <a:pPr algn="just"/>
            <a:endParaRPr lang="es-ES" sz="2400" dirty="0"/>
          </a:p>
          <a:p>
            <a:pPr algn="just"/>
            <a:r>
              <a:rPr lang="es-ES" sz="2400" dirty="0" smtClean="0"/>
              <a:t>Asimismo</a:t>
            </a:r>
            <a:r>
              <a:rPr lang="es-ES" sz="2400" dirty="0"/>
              <a:t>, podrán examinarse de una </a:t>
            </a:r>
            <a:r>
              <a:rPr lang="es-ES" sz="2400" dirty="0" smtClean="0"/>
              <a:t>segunda lengua </a:t>
            </a:r>
            <a:r>
              <a:rPr lang="es-ES" sz="2400" dirty="0"/>
              <a:t>extranjera distinta de la que hubieran elegido en dicha prueba</a:t>
            </a:r>
            <a:r>
              <a:rPr lang="es-ES" sz="2400" dirty="0" smtClean="0"/>
              <a:t>.</a:t>
            </a:r>
          </a:p>
          <a:p>
            <a:pPr algn="just"/>
            <a:endParaRPr lang="es-ES" sz="2400" dirty="0"/>
          </a:p>
          <a:p>
            <a:pPr algn="just"/>
            <a:r>
              <a:rPr lang="es-ES" sz="2400" dirty="0" smtClean="0"/>
              <a:t>La </a:t>
            </a:r>
            <a:r>
              <a:rPr lang="es-ES" sz="2400" dirty="0"/>
              <a:t>elección entre las diferentes materias a las que se refieren el apartado </a:t>
            </a:r>
            <a:r>
              <a:rPr lang="es-ES" sz="2400" dirty="0" smtClean="0"/>
              <a:t>anterior se </a:t>
            </a:r>
            <a:r>
              <a:rPr lang="es-ES" sz="2400" dirty="0"/>
              <a:t>realizará en el momento en que se formalice la inscripción.</a:t>
            </a:r>
          </a:p>
        </p:txBody>
      </p:sp>
    </p:spTree>
    <p:extLst>
      <p:ext uri="{BB962C8B-B14F-4D97-AF65-F5344CB8AC3E}">
        <p14:creationId xmlns:p14="http://schemas.microsoft.com/office/powerpoint/2010/main" val="253582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8504" y="1988840"/>
            <a:ext cx="8784976" cy="4093428"/>
          </a:xfrm>
          <a:prstGeom prst="rect">
            <a:avLst/>
          </a:prstGeom>
        </p:spPr>
        <p:txBody>
          <a:bodyPr wrap="square">
            <a:spAutoFit/>
          </a:bodyPr>
          <a:lstStyle/>
          <a:p>
            <a:pPr algn="just"/>
            <a:r>
              <a:rPr lang="es-ES" sz="2400" b="1" dirty="0"/>
              <a:t>L</a:t>
            </a:r>
            <a:r>
              <a:rPr lang="es-ES" sz="2400" b="1" dirty="0" smtClean="0"/>
              <a:t>a </a:t>
            </a:r>
            <a:r>
              <a:rPr lang="es-ES" sz="2400" b="1" dirty="0"/>
              <a:t>nota de corte es la nota que establece cada universidad pública como requisito para acceder a un Grado, y viene determinada por el número de plazas disponibles en la titulación y de la nota con la que el último alumno/a accedió al grado en cuestión el pasado curso.</a:t>
            </a:r>
          </a:p>
          <a:p>
            <a:pPr algn="just"/>
            <a:endParaRPr lang="es-ES" sz="2400" b="1" dirty="0"/>
          </a:p>
          <a:p>
            <a:pPr algn="just"/>
            <a:r>
              <a:rPr lang="es-ES" sz="2400" b="1" i="1" dirty="0">
                <a:effectLst>
                  <a:outerShdw blurRad="38100" dist="38100" dir="2700000" algn="tl">
                    <a:srgbClr val="000000">
                      <a:alpha val="43137"/>
                    </a:srgbClr>
                  </a:outerShdw>
                </a:effectLst>
              </a:rPr>
              <a:t>Para calcular tu nota de acceso de FP para entrar a un grado universitario se tiene en cuenta la calificación media obtenida a lo largo del ciclo formativo, es decir, la nota media obtenida en los módulos cursados durante los dos años que dura el Grado Superior. Ésta será como máximo de 10 puntos.</a:t>
            </a:r>
          </a:p>
          <a:p>
            <a:endParaRPr lang="es-ES" dirty="0"/>
          </a:p>
        </p:txBody>
      </p:sp>
      <p:sp>
        <p:nvSpPr>
          <p:cNvPr id="3" name="2 Título"/>
          <p:cNvSpPr>
            <a:spLocks noGrp="1"/>
          </p:cNvSpPr>
          <p:nvPr>
            <p:ph type="title"/>
          </p:nvPr>
        </p:nvSpPr>
        <p:spPr>
          <a:xfrm>
            <a:off x="632520" y="1052736"/>
            <a:ext cx="8915401" cy="1143001"/>
          </a:xfrm>
        </p:spPr>
        <p:txBody>
          <a:bodyPr>
            <a:normAutofit fontScale="90000"/>
          </a:bodyPr>
          <a:lstStyle/>
          <a:p>
            <a:r>
              <a:rPr lang="es-ES" sz="3600" b="1" u="sng" dirty="0" smtClean="0">
                <a:solidFill>
                  <a:srgbClr val="FF0000"/>
                </a:solidFill>
                <a:effectLst>
                  <a:outerShdw blurRad="38100" dist="38100" dir="2700000" algn="tl">
                    <a:srgbClr val="000000">
                      <a:alpha val="43137"/>
                    </a:srgbClr>
                  </a:outerShdw>
                </a:effectLst>
              </a:rPr>
              <a:t>¿CÓMO SE CALCULA LA NOTA DE CORTE DE FP?</a:t>
            </a:r>
            <a:br>
              <a:rPr lang="es-ES" sz="3600" b="1" u="sng" dirty="0" smtClean="0">
                <a:solidFill>
                  <a:srgbClr val="FF0000"/>
                </a:solidFill>
                <a:effectLst>
                  <a:outerShdw blurRad="38100" dist="38100" dir="2700000" algn="tl">
                    <a:srgbClr val="000000">
                      <a:alpha val="43137"/>
                    </a:srgbClr>
                  </a:outerShdw>
                </a:effectLst>
              </a:rPr>
            </a:br>
            <a:r>
              <a:rPr lang="es-ES" dirty="0"/>
              <a:t/>
            </a:r>
            <a:br>
              <a:rPr lang="es-ES" dirty="0"/>
            </a:br>
            <a:endParaRPr lang="es-ES" dirty="0"/>
          </a:p>
        </p:txBody>
      </p:sp>
    </p:spTree>
    <p:extLst>
      <p:ext uri="{BB962C8B-B14F-4D97-AF65-F5344CB8AC3E}">
        <p14:creationId xmlns:p14="http://schemas.microsoft.com/office/powerpoint/2010/main" val="423591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29994" y="548680"/>
            <a:ext cx="8856984" cy="6063198"/>
          </a:xfrm>
          <a:prstGeom prst="rect">
            <a:avLst/>
          </a:prstGeom>
        </p:spPr>
        <p:txBody>
          <a:bodyPr wrap="square">
            <a:spAutoFit/>
          </a:bodyPr>
          <a:lstStyle/>
          <a:p>
            <a:pPr algn="just"/>
            <a:r>
              <a:rPr lang="es-ES" sz="2400" b="1" dirty="0" smtClean="0"/>
              <a:t>Una </a:t>
            </a:r>
            <a:r>
              <a:rPr lang="es-ES" sz="2400" b="1" dirty="0"/>
              <a:t>vez salgan las notas de corte de las universidades públicas, deberás fijarte en la columna general de notas de corte, que incluye tanto la nota para los alumnos que han hecho la EBAU como para los de Formación </a:t>
            </a:r>
            <a:r>
              <a:rPr lang="es-ES" sz="2400" b="1" dirty="0" smtClean="0"/>
              <a:t>Profesional.</a:t>
            </a:r>
          </a:p>
          <a:p>
            <a:pPr algn="just"/>
            <a:r>
              <a:rPr lang="es-ES" sz="2400" b="1" dirty="0" smtClean="0"/>
              <a:t>Es </a:t>
            </a:r>
            <a:r>
              <a:rPr lang="es-ES" sz="2400" b="1" dirty="0"/>
              <a:t>decir, </a:t>
            </a:r>
            <a:r>
              <a:rPr lang="es-ES" sz="2400" b="1" i="1" dirty="0">
                <a:effectLst>
                  <a:outerShdw blurRad="38100" dist="38100" dir="2700000" algn="tl">
                    <a:srgbClr val="000000">
                      <a:alpha val="43137"/>
                    </a:srgbClr>
                  </a:outerShdw>
                </a:effectLst>
              </a:rPr>
              <a:t>la nota de corte es la misma para quienes han hecho Bachillerato y Selectividad, como para quienes provengan de un Grado Superior.</a:t>
            </a:r>
          </a:p>
          <a:p>
            <a:pPr algn="just"/>
            <a:endParaRPr lang="es-ES" sz="2400" b="1" dirty="0"/>
          </a:p>
          <a:p>
            <a:pPr algn="just"/>
            <a:r>
              <a:rPr lang="es-ES" sz="2400" b="1" dirty="0"/>
              <a:t>Sin embargo, ambos no pueden obtener la misma nota, ya que en el ciclo formativo solo pueden obtener un 10 de máximo y en la Selectividad hasta 14 puntos. </a:t>
            </a:r>
            <a:endParaRPr lang="es-ES" sz="2400" b="1" dirty="0" smtClean="0"/>
          </a:p>
          <a:p>
            <a:pPr algn="just"/>
            <a:endParaRPr lang="es-ES" sz="2400" b="1" dirty="0"/>
          </a:p>
          <a:p>
            <a:pPr algn="just"/>
            <a:endParaRPr lang="es-ES" sz="2400" b="1" dirty="0" smtClean="0">
              <a:effectLst>
                <a:outerShdw blurRad="38100" dist="38100" dir="2700000" algn="tl">
                  <a:srgbClr val="000000">
                    <a:alpha val="43137"/>
                  </a:srgbClr>
                </a:outerShdw>
              </a:effectLst>
            </a:endParaRPr>
          </a:p>
          <a:p>
            <a:pPr algn="ctr"/>
            <a:r>
              <a:rPr lang="es-ES" sz="2800" b="1" dirty="0" smtClean="0">
                <a:effectLst>
                  <a:outerShdw blurRad="38100" dist="38100" dir="2700000" algn="tl">
                    <a:srgbClr val="000000">
                      <a:alpha val="43137"/>
                    </a:srgbClr>
                  </a:outerShdw>
                </a:effectLst>
              </a:rPr>
              <a:t>¿Qué </a:t>
            </a:r>
            <a:r>
              <a:rPr lang="es-ES" sz="2800" b="1" dirty="0">
                <a:effectLst>
                  <a:outerShdw blurRad="38100" dist="38100" dir="2700000" algn="tl">
                    <a:srgbClr val="000000">
                      <a:alpha val="43137"/>
                    </a:srgbClr>
                  </a:outerShdw>
                </a:effectLst>
              </a:rPr>
              <a:t>pueden hacer entonces los titulados de FP? </a:t>
            </a:r>
            <a:endParaRPr lang="es-ES" sz="2800" b="1" dirty="0" smtClean="0">
              <a:effectLst>
                <a:outerShdw blurRad="38100" dist="38100" dir="2700000" algn="tl">
                  <a:srgbClr val="000000">
                    <a:alpha val="43137"/>
                  </a:srgbClr>
                </a:outerShdw>
              </a:effectLst>
            </a:endParaRPr>
          </a:p>
          <a:p>
            <a:pPr algn="ctr"/>
            <a:r>
              <a:rPr lang="es-ES" sz="2800" b="1" dirty="0" smtClean="0">
                <a:effectLst>
                  <a:outerShdw blurRad="38100" dist="38100" dir="2700000" algn="tl">
                    <a:srgbClr val="000000">
                      <a:alpha val="43137"/>
                    </a:srgbClr>
                  </a:outerShdw>
                </a:effectLst>
              </a:rPr>
              <a:t>Hacer </a:t>
            </a:r>
            <a:r>
              <a:rPr lang="es-ES" sz="2800" b="1" dirty="0">
                <a:effectLst>
                  <a:outerShdw blurRad="38100" dist="38100" dir="2700000" algn="tl">
                    <a:srgbClr val="000000">
                      <a:alpha val="43137"/>
                    </a:srgbClr>
                  </a:outerShdw>
                </a:effectLst>
              </a:rPr>
              <a:t>la fase específica de la EBAU.</a:t>
            </a:r>
          </a:p>
          <a:p>
            <a:endParaRPr lang="es-ES" b="1" dirty="0"/>
          </a:p>
        </p:txBody>
      </p:sp>
    </p:spTree>
    <p:extLst>
      <p:ext uri="{BB962C8B-B14F-4D97-AF65-F5344CB8AC3E}">
        <p14:creationId xmlns:p14="http://schemas.microsoft.com/office/powerpoint/2010/main" val="154169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60512" y="618806"/>
            <a:ext cx="9073008" cy="5201424"/>
          </a:xfrm>
          <a:prstGeom prst="rect">
            <a:avLst/>
          </a:prstGeom>
        </p:spPr>
        <p:txBody>
          <a:bodyPr wrap="square">
            <a:spAutoFit/>
          </a:bodyPr>
          <a:lstStyle/>
          <a:p>
            <a:endParaRPr lang="es-ES" dirty="0"/>
          </a:p>
          <a:p>
            <a:endParaRPr lang="es-ES" dirty="0"/>
          </a:p>
          <a:p>
            <a:pPr algn="just"/>
            <a:r>
              <a:rPr lang="es-ES" sz="2400" b="1" dirty="0"/>
              <a:t>Para calcular tu nota de corte a la universidad desde la FP deberás aplicar la siguiente fórmula: </a:t>
            </a:r>
            <a:endParaRPr lang="es-ES" sz="2400" b="1" dirty="0" smtClean="0"/>
          </a:p>
          <a:p>
            <a:pPr algn="just"/>
            <a:r>
              <a:rPr lang="es-ES" sz="2400" b="1" dirty="0" smtClean="0"/>
              <a:t>		</a:t>
            </a:r>
          </a:p>
          <a:p>
            <a:pPr algn="just"/>
            <a:r>
              <a:rPr lang="es-ES" sz="2400" b="1" dirty="0"/>
              <a:t>	</a:t>
            </a:r>
            <a:r>
              <a:rPr lang="es-ES" sz="2800" b="1" dirty="0" smtClean="0">
                <a:effectLst>
                  <a:outerShdw blurRad="38100" dist="38100" dir="2700000" algn="tl">
                    <a:srgbClr val="000000">
                      <a:alpha val="43137"/>
                    </a:srgbClr>
                  </a:outerShdw>
                </a:effectLst>
              </a:rPr>
              <a:t>NOTA DE ADMISIÓN = NMC </a:t>
            </a:r>
            <a:r>
              <a:rPr lang="es-ES" sz="2800" b="1" dirty="0">
                <a:effectLst>
                  <a:outerShdw blurRad="38100" dist="38100" dir="2700000" algn="tl">
                    <a:srgbClr val="000000">
                      <a:alpha val="43137"/>
                    </a:srgbClr>
                  </a:outerShdw>
                </a:effectLst>
              </a:rPr>
              <a:t>+ M1 x a + M2 x </a:t>
            </a:r>
            <a:r>
              <a:rPr lang="es-ES" sz="2800" b="1" dirty="0" smtClean="0">
                <a:effectLst>
                  <a:outerShdw blurRad="38100" dist="38100" dir="2700000" algn="tl">
                    <a:srgbClr val="000000">
                      <a:alpha val="43137"/>
                    </a:srgbClr>
                  </a:outerShdw>
                </a:effectLst>
              </a:rPr>
              <a:t>b</a:t>
            </a:r>
          </a:p>
          <a:p>
            <a:pPr algn="just"/>
            <a:endParaRPr lang="es-ES" sz="2400" b="1" dirty="0"/>
          </a:p>
          <a:p>
            <a:pPr algn="just"/>
            <a:endParaRPr lang="es-ES" sz="2400" b="1" dirty="0" smtClean="0"/>
          </a:p>
          <a:p>
            <a:pPr algn="just"/>
            <a:r>
              <a:rPr lang="es-ES" sz="2400" b="1" dirty="0" smtClean="0"/>
              <a:t>Donde:</a:t>
            </a:r>
          </a:p>
          <a:p>
            <a:pPr algn="just"/>
            <a:r>
              <a:rPr lang="es-ES" sz="2400" b="1" dirty="0"/>
              <a:t> </a:t>
            </a:r>
            <a:r>
              <a:rPr lang="es-ES" sz="2400" b="1" dirty="0" smtClean="0"/>
              <a:t>       - </a:t>
            </a:r>
            <a:r>
              <a:rPr lang="es-ES" sz="2400" b="1" dirty="0" smtClean="0">
                <a:effectLst>
                  <a:outerShdw blurRad="38100" dist="38100" dir="2700000" algn="tl">
                    <a:srgbClr val="000000">
                      <a:alpha val="43137"/>
                    </a:srgbClr>
                  </a:outerShdw>
                </a:effectLst>
              </a:rPr>
              <a:t>NMC</a:t>
            </a:r>
            <a:r>
              <a:rPr lang="es-ES" sz="2400" b="1" dirty="0">
                <a:effectLst>
                  <a:outerShdw blurRad="38100" dist="38100" dir="2700000" algn="tl">
                    <a:srgbClr val="000000">
                      <a:alpha val="43137"/>
                    </a:srgbClr>
                  </a:outerShdw>
                </a:effectLst>
              </a:rPr>
              <a:t>: nota media del ciclo </a:t>
            </a:r>
            <a:r>
              <a:rPr lang="es-ES" sz="2400" b="1" dirty="0" smtClean="0">
                <a:effectLst>
                  <a:outerShdw blurRad="38100" dist="38100" dir="2700000" algn="tl">
                    <a:srgbClr val="000000">
                      <a:alpha val="43137"/>
                    </a:srgbClr>
                  </a:outerShdw>
                </a:effectLst>
              </a:rPr>
              <a:t>formativo.</a:t>
            </a:r>
            <a:endParaRPr lang="es-ES" sz="2400" b="1" dirty="0">
              <a:effectLst>
                <a:outerShdw blurRad="38100" dist="38100" dir="2700000" algn="tl">
                  <a:srgbClr val="000000">
                    <a:alpha val="43137"/>
                  </a:srgbClr>
                </a:outerShdw>
              </a:effectLst>
            </a:endParaRPr>
          </a:p>
          <a:p>
            <a:pPr algn="just"/>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       - M1 </a:t>
            </a:r>
            <a:r>
              <a:rPr lang="es-ES" sz="2400" b="1" dirty="0">
                <a:effectLst>
                  <a:outerShdw blurRad="38100" dist="38100" dir="2700000" algn="tl">
                    <a:srgbClr val="000000">
                      <a:alpha val="43137"/>
                    </a:srgbClr>
                  </a:outerShdw>
                </a:effectLst>
              </a:rPr>
              <a:t>y M2: las dos materias con la mejor calificación en la fase </a:t>
            </a:r>
            <a:r>
              <a:rPr lang="es-ES" sz="2400" b="1" dirty="0" smtClean="0">
                <a:effectLst>
                  <a:outerShdw blurRad="38100" dist="38100" dir="2700000" algn="tl">
                    <a:srgbClr val="000000">
                      <a:alpha val="43137"/>
                    </a:srgbClr>
                  </a:outerShdw>
                </a:effectLst>
              </a:rPr>
              <a:t>específica.</a:t>
            </a:r>
            <a:endParaRPr lang="es-ES" sz="2400" b="1" dirty="0">
              <a:effectLst>
                <a:outerShdw blurRad="38100" dist="38100" dir="2700000" algn="tl">
                  <a:srgbClr val="000000">
                    <a:alpha val="43137"/>
                  </a:srgbClr>
                </a:outerShdw>
              </a:effectLst>
            </a:endParaRPr>
          </a:p>
          <a:p>
            <a:pPr algn="just"/>
            <a:r>
              <a:rPr lang="es-ES" sz="2400" b="1" dirty="0">
                <a:effectLst>
                  <a:outerShdw blurRad="38100" dist="38100" dir="2700000" algn="tl">
                    <a:srgbClr val="000000">
                      <a:alpha val="43137"/>
                    </a:srgbClr>
                  </a:outerShdw>
                </a:effectLst>
              </a:rPr>
              <a:t> </a:t>
            </a:r>
            <a:r>
              <a:rPr lang="es-ES" sz="2400" b="1" dirty="0" smtClean="0">
                <a:effectLst>
                  <a:outerShdw blurRad="38100" dist="38100" dir="2700000" algn="tl">
                    <a:srgbClr val="000000">
                      <a:alpha val="43137"/>
                    </a:srgbClr>
                  </a:outerShdw>
                </a:effectLst>
              </a:rPr>
              <a:t>       - a </a:t>
            </a:r>
            <a:r>
              <a:rPr lang="es-ES" sz="2400" b="1" dirty="0">
                <a:effectLst>
                  <a:outerShdw blurRad="38100" dist="38100" dir="2700000" algn="tl">
                    <a:srgbClr val="000000">
                      <a:alpha val="43137"/>
                    </a:srgbClr>
                  </a:outerShdw>
                </a:effectLst>
              </a:rPr>
              <a:t>y b: la ponderación 0,1 o 0,2 que establecen las </a:t>
            </a:r>
            <a:r>
              <a:rPr lang="es-ES" sz="2400" b="1" dirty="0" smtClean="0">
                <a:effectLst>
                  <a:outerShdw blurRad="38100" dist="38100" dir="2700000" algn="tl">
                    <a:srgbClr val="000000">
                      <a:alpha val="43137"/>
                    </a:srgbClr>
                  </a:outerShdw>
                </a:effectLst>
              </a:rPr>
              <a:t>universidades.</a:t>
            </a:r>
            <a:endParaRPr lang="es-ES" sz="2400" b="1" dirty="0">
              <a:effectLst>
                <a:outerShdw blurRad="38100" dist="38100" dir="2700000" algn="tl">
                  <a:srgbClr val="000000">
                    <a:alpha val="43137"/>
                  </a:srgbClr>
                </a:outerShdw>
              </a:effectLst>
            </a:endParaRPr>
          </a:p>
          <a:p>
            <a:pPr algn="just"/>
            <a:r>
              <a:rPr lang="es-ES" sz="2400" b="1" dirty="0" smtClean="0"/>
              <a:t>        </a:t>
            </a:r>
            <a:endParaRPr lang="es-ES" sz="2400" b="1" dirty="0"/>
          </a:p>
        </p:txBody>
      </p:sp>
    </p:spTree>
    <p:extLst>
      <p:ext uri="{BB962C8B-B14F-4D97-AF65-F5344CB8AC3E}">
        <p14:creationId xmlns:p14="http://schemas.microsoft.com/office/powerpoint/2010/main" val="11539414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1337</TotalTime>
  <Words>2101</Words>
  <Application>Microsoft Office PowerPoint</Application>
  <PresentationFormat>A4 (210 x 297 mm)</PresentationFormat>
  <Paragraphs>282</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PAU/2025</vt:lpstr>
      <vt:lpstr>Presentación de PowerPoint</vt:lpstr>
      <vt:lpstr>Presentación de PowerPoint</vt:lpstr>
      <vt:lpstr>DESTINATARIOS DE LA EBAU PARA ACCESO A LA UNIVERSIDAD</vt:lpstr>
      <vt:lpstr>VALIDEZ DE LAS CALIFICACIONES DE LA EBAU </vt:lpstr>
      <vt:lpstr>EXÁMENES DE LA FASE ESPECÍFICA (OPTATIVA) </vt:lpstr>
      <vt:lpstr>¿CÓMO SE CALCULA LA NOTA DE CORTE DE FP?  </vt:lpstr>
      <vt:lpstr>Presentación de PowerPoint</vt:lpstr>
      <vt:lpstr>Presentación de PowerPoint</vt:lpstr>
      <vt:lpstr>PONDERACIONES</vt:lpstr>
      <vt:lpstr>Presentación de PowerPoint</vt:lpstr>
      <vt:lpstr>MATRICULA EBAU 2024</vt:lpstr>
      <vt:lpstr>FECHAS DE MATRICULA PAU 2025</vt:lpstr>
      <vt:lpstr>CALENDARIO PAU 2024/2025</vt:lpstr>
      <vt:lpstr>Presentación de PowerPoint</vt:lpstr>
      <vt:lpstr>Presentación de PowerPoint</vt:lpstr>
      <vt:lpstr>PUBLICACIÓN DE CALIFICACIONES </vt:lpstr>
      <vt:lpstr>REVISIÓN DE CALIFICACIONES </vt:lpstr>
      <vt:lpstr>Presentación de PowerPoint</vt:lpstr>
      <vt:lpstr>DESCARGA DE LAS TARJETAS ACREDITATIVAS DE LAS CALIFICACIONES DE LAS PRUEBAS </vt:lpstr>
      <vt:lpstr>¿CUÁLES SON LOS CAMBIOS EN LAS NUEVAS PRUEBAS DE SELECTIVIDAD?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vt:lpstr>
      <vt:lpstr>Presentación de PowerPoint</vt:lpstr>
      <vt:lpstr>Presentación de PowerPoint</vt:lpstr>
      <vt:lpstr>FALLOS MÁS COMUNES EN EL EXAMEN DE QUÍMICA.</vt:lpstr>
      <vt:lpstr>PÁGINAS DE INTERÉS</vt:lpstr>
      <vt:lpstr>CONSEJOS PARA EL EXAMEN DE SELECTIVIDAD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EBAU/2020</dc:title>
  <dc:creator>USER-PC</dc:creator>
  <cp:lastModifiedBy>Luffi</cp:lastModifiedBy>
  <cp:revision>76</cp:revision>
  <dcterms:created xsi:type="dcterms:W3CDTF">2020-02-18T08:02:18Z</dcterms:created>
  <dcterms:modified xsi:type="dcterms:W3CDTF">2025-02-11T13:10:29Z</dcterms:modified>
</cp:coreProperties>
</file>